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0DBCD"/>
          </a:solidFill>
        </a:fill>
      </a:tcStyle>
    </a:wholeTbl>
    <a:band2H>
      <a:tcTxStyle b="def" i="def"/>
      <a:tcStyle>
        <a:tcBdr/>
        <a:fill>
          <a:solidFill>
            <a:srgbClr val="E9EEE8"/>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CD9DF"/>
          </a:solidFill>
        </a:fill>
      </a:tcStyle>
    </a:wholeTbl>
    <a:band2H>
      <a:tcTxStyle b="def" i="def"/>
      <a:tcStyle>
        <a:tcBdr/>
        <a:fill>
          <a:solidFill>
            <a:srgbClr val="E7EDF0"/>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6EECC"/>
          </a:solidFill>
        </a:fill>
      </a:tcStyle>
    </a:wholeTbl>
    <a:band2H>
      <a:tcTxStyle b="def" i="def"/>
      <a:tcStyle>
        <a:tcBdr/>
        <a:fill>
          <a:solidFill>
            <a:srgbClr val="F3F7E7"/>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1" name="Shape 131"/>
          <p:cNvSpPr/>
          <p:nvPr>
            <p:ph type="sldImg"/>
          </p:nvPr>
        </p:nvSpPr>
        <p:spPr>
          <a:xfrm>
            <a:off x="1143000" y="685800"/>
            <a:ext cx="4572000" cy="3429000"/>
          </a:xfrm>
          <a:prstGeom prst="rect">
            <a:avLst/>
          </a:prstGeom>
        </p:spPr>
        <p:txBody>
          <a:bodyPr/>
          <a:lstStyle/>
          <a:p>
            <a:pPr/>
          </a:p>
        </p:txBody>
      </p:sp>
      <p:sp>
        <p:nvSpPr>
          <p:cNvPr id="132" name="Shape 1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Титульный слайд">
    <p:spTree>
      <p:nvGrpSpPr>
        <p:cNvPr id="1" name=""/>
        <p:cNvGrpSpPr/>
        <p:nvPr/>
      </p:nvGrpSpPr>
      <p:grpSpPr>
        <a:xfrm>
          <a:off x="0" y="0"/>
          <a:ext cx="0" cy="0"/>
          <a:chOff x="0" y="0"/>
          <a:chExt cx="0" cy="0"/>
        </a:xfrm>
      </p:grpSpPr>
      <p:sp>
        <p:nvSpPr>
          <p:cNvPr id="14" name="Прямоугольник 4"/>
          <p:cNvSpPr/>
          <p:nvPr/>
        </p:nvSpPr>
        <p:spPr>
          <a:xfrm>
            <a:off x="0" y="0"/>
            <a:ext cx="12192000" cy="6858000"/>
          </a:xfrm>
          <a:prstGeom prst="rect">
            <a:avLst/>
          </a:prstGeom>
          <a:solidFill>
            <a:srgbClr val="595959"/>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5" name="Прямоугольник 9"/>
          <p:cNvSpPr/>
          <p:nvPr/>
        </p:nvSpPr>
        <p:spPr>
          <a:xfrm>
            <a:off x="1307869" y="1267730"/>
            <a:ext cx="9576263" cy="4307950"/>
          </a:xfrm>
          <a:prstGeom prst="rect">
            <a:avLst/>
          </a:prstGeom>
          <a:solidFill>
            <a:srgbClr val="FFFFFF"/>
          </a:solidFill>
          <a:ln w="12700">
            <a:miter lim="400000"/>
          </a:ln>
          <a:effectLst>
            <a:outerShdw sx="100000" sy="100000" kx="0" ky="0" algn="b" rotWithShape="0" blurRad="50800" dist="0" dir="0">
              <a:srgbClr val="000000">
                <a:alpha val="66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16" name="Прямоугольник 10"/>
          <p:cNvSpPr/>
          <p:nvPr/>
        </p:nvSpPr>
        <p:spPr>
          <a:xfrm>
            <a:off x="1447800" y="1411602"/>
            <a:ext cx="9296401" cy="4034794"/>
          </a:xfrm>
          <a:prstGeom prst="rect">
            <a:avLst/>
          </a:prstGeom>
          <a:ln w="6350" cap="sq">
            <a:solidFill>
              <a:srgbClr val="404040"/>
            </a:solidFill>
            <a:miter/>
          </a:ln>
        </p:spPr>
        <p:txBody>
          <a:bodyPr lIns="45718" tIns="45718" rIns="45718" bIns="45718"/>
          <a:lstStyle/>
          <a:p>
            <a:pPr>
              <a:defRPr>
                <a:latin typeface="Century Gothic"/>
                <a:ea typeface="Century Gothic"/>
                <a:cs typeface="Century Gothic"/>
                <a:sym typeface="Century Gothic"/>
              </a:defRPr>
            </a:pPr>
          </a:p>
        </p:txBody>
      </p:sp>
      <p:sp>
        <p:nvSpPr>
          <p:cNvPr id="17" name="Прямоугольник 14"/>
          <p:cNvSpPr/>
          <p:nvPr/>
        </p:nvSpPr>
        <p:spPr>
          <a:xfrm>
            <a:off x="5135879" y="1267728"/>
            <a:ext cx="1920241" cy="731537"/>
          </a:xfrm>
          <a:prstGeom prst="rect">
            <a:avLst/>
          </a:pr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grpSp>
        <p:nvGrpSpPr>
          <p:cNvPr id="21" name="Группа 6"/>
          <p:cNvGrpSpPr/>
          <p:nvPr/>
        </p:nvGrpSpPr>
        <p:grpSpPr>
          <a:xfrm>
            <a:off x="5250154" y="1267705"/>
            <a:ext cx="1691678" cy="615971"/>
            <a:chOff x="-1" y="-2"/>
            <a:chExt cx="1691677" cy="615970"/>
          </a:xfrm>
        </p:grpSpPr>
        <p:sp>
          <p:nvSpPr>
            <p:cNvPr id="18" name="Прямая соединительная линия 16"/>
            <p:cNvSpPr/>
            <p:nvPr/>
          </p:nvSpPr>
          <p:spPr>
            <a:xfrm flipH="1">
              <a:off x="-2" y="-3"/>
              <a:ext cx="16" cy="612683"/>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19" name="Прямая соединительная линия 17"/>
            <p:cNvSpPr/>
            <p:nvPr/>
          </p:nvSpPr>
          <p:spPr>
            <a:xfrm>
              <a:off x="1691661" y="-3"/>
              <a:ext cx="16" cy="612683"/>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20" name="Прямая соединительная линия 18"/>
            <p:cNvSpPr/>
            <p:nvPr/>
          </p:nvSpPr>
          <p:spPr>
            <a:xfrm>
              <a:off x="-1" y="615953"/>
              <a:ext cx="1691674" cy="16"/>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grpSp>
      <p:sp>
        <p:nvSpPr>
          <p:cNvPr id="22" name="Текст заголовка"/>
          <p:cNvSpPr txBox="1"/>
          <p:nvPr>
            <p:ph type="title"/>
          </p:nvPr>
        </p:nvSpPr>
        <p:spPr>
          <a:xfrm>
            <a:off x="1629103" y="2244830"/>
            <a:ext cx="8933796" cy="2437235"/>
          </a:xfrm>
          <a:prstGeom prst="rect">
            <a:avLst/>
          </a:prstGeom>
        </p:spPr>
        <p:txBody>
          <a:bodyPr/>
          <a:lstStyle>
            <a:lvl1pPr algn="ctr">
              <a:lnSpc>
                <a:spcPct val="83000"/>
              </a:lnSpc>
              <a:defRPr cap="all" spc="-100" sz="6800"/>
            </a:lvl1pPr>
          </a:lstStyle>
          <a:p>
            <a:pPr/>
            <a:r>
              <a:t>Текст заголовка</a:t>
            </a:r>
          </a:p>
        </p:txBody>
      </p:sp>
      <p:sp>
        <p:nvSpPr>
          <p:cNvPr id="23" name="Уровень текста 1…"/>
          <p:cNvSpPr txBox="1"/>
          <p:nvPr>
            <p:ph type="body" sz="quarter" idx="1"/>
          </p:nvPr>
        </p:nvSpPr>
        <p:spPr>
          <a:xfrm>
            <a:off x="1629099" y="4682061"/>
            <a:ext cx="8936850" cy="457217"/>
          </a:xfrm>
          <a:prstGeom prst="rect">
            <a:avLst/>
          </a:prstGeom>
        </p:spPr>
        <p:txBody>
          <a:bodyPr/>
          <a:lstStyle>
            <a:lvl1pPr marL="0" indent="0" algn="ctr">
              <a:spcBef>
                <a:spcPts val="0"/>
              </a:spcBef>
              <a:buClrTx/>
              <a:buSzTx/>
              <a:buFontTx/>
              <a:buNone/>
              <a:defRPr spc="80" sz="1800">
                <a:solidFill>
                  <a:srgbClr val="0D0D0D"/>
                </a:solidFill>
              </a:defRPr>
            </a:lvl1pPr>
            <a:lvl2pPr marL="0" indent="0" algn="ctr">
              <a:spcBef>
                <a:spcPts val="0"/>
              </a:spcBef>
              <a:buClrTx/>
              <a:buSzTx/>
              <a:buFontTx/>
              <a:buNone/>
              <a:defRPr spc="80" sz="1800">
                <a:solidFill>
                  <a:srgbClr val="0D0D0D"/>
                </a:solidFill>
              </a:defRPr>
            </a:lvl2pPr>
            <a:lvl3pPr marL="0" indent="0" algn="ctr">
              <a:spcBef>
                <a:spcPts val="0"/>
              </a:spcBef>
              <a:buClrTx/>
              <a:buSzTx/>
              <a:buFontTx/>
              <a:buNone/>
              <a:defRPr spc="80" sz="1800">
                <a:solidFill>
                  <a:srgbClr val="0D0D0D"/>
                </a:solidFill>
              </a:defRPr>
            </a:lvl3pPr>
            <a:lvl4pPr marL="0" indent="0" algn="ctr">
              <a:spcBef>
                <a:spcPts val="0"/>
              </a:spcBef>
              <a:buClrTx/>
              <a:buSzTx/>
              <a:buFontTx/>
              <a:buNone/>
              <a:defRPr spc="80" sz="1800">
                <a:solidFill>
                  <a:srgbClr val="0D0D0D"/>
                </a:solidFill>
              </a:defRPr>
            </a:lvl4pPr>
            <a:lvl5pPr marL="0" indent="0" algn="ctr">
              <a:spcBef>
                <a:spcPts val="0"/>
              </a:spcBef>
              <a:buClrTx/>
              <a:buSzTx/>
              <a:buFontTx/>
              <a:buNone/>
              <a:defRPr spc="80" sz="1800">
                <a:solidFill>
                  <a:srgbClr val="0D0D0D"/>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4" name="Номер слайда"/>
          <p:cNvSpPr txBox="1"/>
          <p:nvPr>
            <p:ph type="sldNum" sz="quarter" idx="2"/>
          </p:nvPr>
        </p:nvSpPr>
        <p:spPr>
          <a:xfrm>
            <a:off x="10346154" y="5187573"/>
            <a:ext cx="216750" cy="218437"/>
          </a:xfrm>
          <a:prstGeom prst="rect">
            <a:avLst/>
          </a:prstGeom>
        </p:spPr>
        <p:txBody>
          <a:bodyPr/>
          <a:lstStyle>
            <a:lvl1pPr algn="r">
              <a:defRPr sz="800">
                <a:solidFill>
                  <a:srgbClr val="26262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Рисунок с подписью">
    <p:spTree>
      <p:nvGrpSpPr>
        <p:cNvPr id="1" name=""/>
        <p:cNvGrpSpPr/>
        <p:nvPr/>
      </p:nvGrpSpPr>
      <p:grpSpPr>
        <a:xfrm>
          <a:off x="0" y="0"/>
          <a:ext cx="0" cy="0"/>
          <a:chOff x="0" y="0"/>
          <a:chExt cx="0" cy="0"/>
        </a:xfrm>
      </p:grpSpPr>
      <p:sp>
        <p:nvSpPr>
          <p:cNvPr id="120" name="Прямоугольник 10"/>
          <p:cNvSpPr/>
          <p:nvPr/>
        </p:nvSpPr>
        <p:spPr>
          <a:xfrm>
            <a:off x="8119870" y="237744"/>
            <a:ext cx="3826598" cy="6382512"/>
          </a:xfrm>
          <a:prstGeom prst="rect">
            <a:avLst/>
          </a:prstGeom>
          <a:solidFill>
            <a:srgbClr val="D9D9D9">
              <a:alpha val="6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1" name="Рисунок 2"/>
          <p:cNvSpPr/>
          <p:nvPr>
            <p:ph type="pic" idx="21"/>
          </p:nvPr>
        </p:nvSpPr>
        <p:spPr>
          <a:xfrm>
            <a:off x="228599" y="237742"/>
            <a:ext cx="7696201" cy="6382516"/>
          </a:xfrm>
          <a:prstGeom prst="rect">
            <a:avLst/>
          </a:prstGeom>
        </p:spPr>
        <p:txBody>
          <a:bodyPr lIns="91439" tIns="45719" rIns="91439" bIns="45719">
            <a:noAutofit/>
          </a:bodyPr>
          <a:lstStyle/>
          <a:p>
            <a:pPr/>
          </a:p>
        </p:txBody>
      </p:sp>
      <p:sp>
        <p:nvSpPr>
          <p:cNvPr id="122" name="Прямоугольник 11"/>
          <p:cNvSpPr/>
          <p:nvPr/>
        </p:nvSpPr>
        <p:spPr>
          <a:xfrm>
            <a:off x="8254658" y="374899"/>
            <a:ext cx="3557016" cy="6108202"/>
          </a:xfrm>
          <a:prstGeom prst="rect">
            <a:avLst/>
          </a:prstGeom>
          <a:ln w="6350" cap="sq">
            <a:solidFill>
              <a:srgbClr val="404040"/>
            </a:solidFill>
            <a:miter/>
          </a:ln>
        </p:spPr>
        <p:txBody>
          <a:bodyPr lIns="45718" tIns="45718" rIns="45718" bIns="45718"/>
          <a:lstStyle/>
          <a:p>
            <a:pPr>
              <a:defRPr>
                <a:latin typeface="Century Gothic"/>
                <a:ea typeface="Century Gothic"/>
                <a:cs typeface="Century Gothic"/>
                <a:sym typeface="Century Gothic"/>
              </a:defRPr>
            </a:pPr>
          </a:p>
        </p:txBody>
      </p:sp>
      <p:sp>
        <p:nvSpPr>
          <p:cNvPr id="123" name="Текст заголовка"/>
          <p:cNvSpPr txBox="1"/>
          <p:nvPr>
            <p:ph type="title"/>
          </p:nvPr>
        </p:nvSpPr>
        <p:spPr>
          <a:xfrm>
            <a:off x="8477250" y="603504"/>
            <a:ext cx="3144774" cy="1645923"/>
          </a:xfrm>
          <a:prstGeom prst="rect">
            <a:avLst/>
          </a:prstGeom>
        </p:spPr>
        <p:txBody>
          <a:bodyPr anchor="b"/>
          <a:lstStyle>
            <a:lvl1pPr>
              <a:lnSpc>
                <a:spcPct val="100000"/>
              </a:lnSpc>
              <a:defRPr sz="3200">
                <a:solidFill>
                  <a:srgbClr val="000000"/>
                </a:solidFill>
              </a:defRPr>
            </a:lvl1pPr>
          </a:lstStyle>
          <a:p>
            <a:pPr/>
            <a:r>
              <a:t>Текст заголовка</a:t>
            </a:r>
          </a:p>
        </p:txBody>
      </p:sp>
      <p:sp>
        <p:nvSpPr>
          <p:cNvPr id="124" name="Уровень текста 1…"/>
          <p:cNvSpPr txBox="1"/>
          <p:nvPr>
            <p:ph type="body" sz="quarter" idx="1"/>
          </p:nvPr>
        </p:nvSpPr>
        <p:spPr>
          <a:xfrm>
            <a:off x="8477250" y="2386583"/>
            <a:ext cx="3144774" cy="3511299"/>
          </a:xfrm>
          <a:prstGeom prst="rect">
            <a:avLst/>
          </a:prstGeom>
        </p:spPr>
        <p:txBody>
          <a:bodyPr/>
          <a:lstStyle>
            <a:lvl1pPr marL="0" indent="0">
              <a:spcBef>
                <a:spcPts val="800"/>
              </a:spcBef>
              <a:buClrTx/>
              <a:buSzTx/>
              <a:buFontTx/>
              <a:buNone/>
              <a:defRPr sz="1800"/>
            </a:lvl1pPr>
            <a:lvl2pPr marL="0" indent="0">
              <a:spcBef>
                <a:spcPts val="800"/>
              </a:spcBef>
              <a:buClrTx/>
              <a:buSzTx/>
              <a:buFontTx/>
              <a:buNone/>
              <a:defRPr sz="1800"/>
            </a:lvl2pPr>
            <a:lvl3pPr marL="0" indent="0">
              <a:spcBef>
                <a:spcPts val="800"/>
              </a:spcBef>
              <a:buClrTx/>
              <a:buSzTx/>
              <a:buFontTx/>
              <a:buNone/>
              <a:defRPr sz="1800"/>
            </a:lvl3pPr>
            <a:lvl4pPr marL="0" indent="0">
              <a:spcBef>
                <a:spcPts val="800"/>
              </a:spcBef>
              <a:buClrTx/>
              <a:buSzTx/>
              <a:buFontTx/>
              <a:buNone/>
              <a:defRPr sz="1800"/>
            </a:lvl4pPr>
            <a:lvl5pPr marL="0" indent="0">
              <a:spcBef>
                <a:spcPts val="800"/>
              </a:spcBef>
              <a:buClrTx/>
              <a:buSzTx/>
              <a:buFontTx/>
              <a:buNone/>
              <a:defRPr sz="1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5" name="Номер слайда"/>
          <p:cNvSpPr txBox="1"/>
          <p:nvPr>
            <p:ph type="sldNum" sz="quarter" idx="2"/>
          </p:nvPr>
        </p:nvSpPr>
        <p:spPr>
          <a:xfrm>
            <a:off x="11622026" y="6029965"/>
            <a:ext cx="357517" cy="3708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Титульный слайд 0">
    <p:bg>
      <p:bgPr>
        <a:solidFill>
          <a:srgbClr val="000000"/>
        </a:solidFill>
      </p:bgPr>
    </p:bg>
    <p:spTree>
      <p:nvGrpSpPr>
        <p:cNvPr id="1" name=""/>
        <p:cNvGrpSpPr/>
        <p:nvPr/>
      </p:nvGrpSpPr>
      <p:grpSpPr>
        <a:xfrm>
          <a:off x="0" y="0"/>
          <a:ext cx="0" cy="0"/>
          <a:chOff x="0" y="0"/>
          <a:chExt cx="0" cy="0"/>
        </a:xfrm>
      </p:grpSpPr>
      <p:sp>
        <p:nvSpPr>
          <p:cNvPr id="31" name="Прямоугольник 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32" name="Прямоугольник 9"/>
          <p:cNvSpPr/>
          <p:nvPr/>
        </p:nvSpPr>
        <p:spPr>
          <a:xfrm>
            <a:off x="1307869" y="1267730"/>
            <a:ext cx="9576263" cy="4307950"/>
          </a:xfrm>
          <a:prstGeom prst="rect">
            <a:avLst/>
          </a:prstGeom>
          <a:solidFill>
            <a:srgbClr val="000000"/>
          </a:solidFill>
          <a:ln w="12700">
            <a:miter lim="400000"/>
          </a:ln>
          <a:effectLst>
            <a:outerShdw sx="100000" sy="100000" kx="0" ky="0" algn="b" rotWithShape="0" blurRad="50800" dist="0" dir="0">
              <a:srgbClr val="000000">
                <a:alpha val="66000"/>
              </a:srgbClr>
            </a:outerShdw>
          </a:effectLst>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3" name="Прямоугольник 10"/>
          <p:cNvSpPr/>
          <p:nvPr/>
        </p:nvSpPr>
        <p:spPr>
          <a:xfrm>
            <a:off x="1447800" y="1411602"/>
            <a:ext cx="9296401" cy="4034794"/>
          </a:xfrm>
          <a:prstGeom prst="rect">
            <a:avLst/>
          </a:prstGeom>
          <a:ln w="6350" cap="sq">
            <a:solidFill>
              <a:srgbClr val="FFFFFF"/>
            </a:solidFill>
            <a:miter/>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34" name="Прямоугольник 14"/>
          <p:cNvSpPr/>
          <p:nvPr/>
        </p:nvSpPr>
        <p:spPr>
          <a:xfrm>
            <a:off x="5135879" y="1267728"/>
            <a:ext cx="1920241" cy="731537"/>
          </a:xfrm>
          <a:prstGeom prst="rect">
            <a:avLst/>
          </a:pr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grpSp>
        <p:nvGrpSpPr>
          <p:cNvPr id="38" name="Группа 6"/>
          <p:cNvGrpSpPr/>
          <p:nvPr/>
        </p:nvGrpSpPr>
        <p:grpSpPr>
          <a:xfrm>
            <a:off x="5250154" y="1267705"/>
            <a:ext cx="1691678" cy="615971"/>
            <a:chOff x="-1" y="-2"/>
            <a:chExt cx="1691677" cy="615970"/>
          </a:xfrm>
        </p:grpSpPr>
        <p:sp>
          <p:nvSpPr>
            <p:cNvPr id="35" name="Прямая соединительная линия 16"/>
            <p:cNvSpPr/>
            <p:nvPr/>
          </p:nvSpPr>
          <p:spPr>
            <a:xfrm flipH="1">
              <a:off x="-2" y="-3"/>
              <a:ext cx="16" cy="612683"/>
            </a:xfrm>
            <a:prstGeom prst="line">
              <a:avLst/>
            </a:prstGeom>
            <a:solidFill>
              <a:srgbClr val="FFFFFF"/>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36" name="Прямая соединительная линия 17"/>
            <p:cNvSpPr/>
            <p:nvPr/>
          </p:nvSpPr>
          <p:spPr>
            <a:xfrm>
              <a:off x="1691661" y="-3"/>
              <a:ext cx="16" cy="612683"/>
            </a:xfrm>
            <a:prstGeom prst="line">
              <a:avLst/>
            </a:prstGeom>
            <a:solidFill>
              <a:srgbClr val="FFFFFF"/>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37" name="Прямая соединительная линия 18"/>
            <p:cNvSpPr/>
            <p:nvPr/>
          </p:nvSpPr>
          <p:spPr>
            <a:xfrm>
              <a:off x="-1" y="615953"/>
              <a:ext cx="1691674" cy="16"/>
            </a:xfrm>
            <a:prstGeom prst="line">
              <a:avLst/>
            </a:prstGeom>
            <a:solidFill>
              <a:srgbClr val="FFFFFF"/>
            </a:solidFill>
            <a:ln w="6350" cap="flat">
              <a:solidFill>
                <a:srgbClr val="FFFFFF"/>
              </a:solidFill>
              <a:prstDash val="solid"/>
              <a:miter lim="800000"/>
            </a:ln>
            <a:effectLst/>
          </p:spPr>
          <p:txBody>
            <a:bodyPr wrap="square" lIns="45718" tIns="45718" rIns="45718" bIns="45718" numCol="1" anchor="t">
              <a:noAutofit/>
            </a:bodyPr>
            <a:lstStyle/>
            <a:p>
              <a:pPr/>
            </a:p>
          </p:txBody>
        </p:sp>
      </p:grpSp>
      <p:sp>
        <p:nvSpPr>
          <p:cNvPr id="39" name="Текст заголовка"/>
          <p:cNvSpPr txBox="1"/>
          <p:nvPr>
            <p:ph type="title"/>
          </p:nvPr>
        </p:nvSpPr>
        <p:spPr>
          <a:xfrm>
            <a:off x="1629103" y="2244830"/>
            <a:ext cx="8933796" cy="2437235"/>
          </a:xfrm>
          <a:prstGeom prst="rect">
            <a:avLst/>
          </a:prstGeom>
        </p:spPr>
        <p:txBody>
          <a:bodyPr/>
          <a:lstStyle>
            <a:lvl1pPr algn="ctr">
              <a:lnSpc>
                <a:spcPct val="83000"/>
              </a:lnSpc>
              <a:defRPr cap="all" spc="-100" sz="6800">
                <a:solidFill>
                  <a:srgbClr val="FFFFFF"/>
                </a:solidFill>
              </a:defRPr>
            </a:lvl1pPr>
          </a:lstStyle>
          <a:p>
            <a:pPr/>
            <a:r>
              <a:t>Текст заголовка</a:t>
            </a:r>
          </a:p>
        </p:txBody>
      </p:sp>
      <p:sp>
        <p:nvSpPr>
          <p:cNvPr id="40" name="Уровень текста 1…"/>
          <p:cNvSpPr txBox="1"/>
          <p:nvPr>
            <p:ph type="body" sz="quarter" idx="1"/>
          </p:nvPr>
        </p:nvSpPr>
        <p:spPr>
          <a:xfrm>
            <a:off x="1629099" y="4682061"/>
            <a:ext cx="8936850" cy="457217"/>
          </a:xfrm>
          <a:prstGeom prst="rect">
            <a:avLst/>
          </a:prstGeom>
        </p:spPr>
        <p:txBody>
          <a:bodyPr/>
          <a:lstStyle>
            <a:lvl1pPr marL="0" indent="0" algn="ctr">
              <a:spcBef>
                <a:spcPts val="0"/>
              </a:spcBef>
              <a:buClrTx/>
              <a:buSzTx/>
              <a:buFontTx/>
              <a:buNone/>
              <a:defRPr spc="80" sz="1800">
                <a:solidFill>
                  <a:srgbClr val="FFFFFF"/>
                </a:solidFill>
              </a:defRPr>
            </a:lvl1pPr>
            <a:lvl2pPr marL="0" indent="0" algn="ctr">
              <a:spcBef>
                <a:spcPts val="0"/>
              </a:spcBef>
              <a:buClrTx/>
              <a:buSzTx/>
              <a:buFontTx/>
              <a:buNone/>
              <a:defRPr spc="80" sz="1800">
                <a:solidFill>
                  <a:srgbClr val="FFFFFF"/>
                </a:solidFill>
              </a:defRPr>
            </a:lvl2pPr>
            <a:lvl3pPr marL="0" indent="0" algn="ctr">
              <a:spcBef>
                <a:spcPts val="0"/>
              </a:spcBef>
              <a:buClrTx/>
              <a:buSzTx/>
              <a:buFontTx/>
              <a:buNone/>
              <a:defRPr spc="80" sz="1800">
                <a:solidFill>
                  <a:srgbClr val="FFFFFF"/>
                </a:solidFill>
              </a:defRPr>
            </a:lvl3pPr>
            <a:lvl4pPr marL="0" indent="0" algn="ctr">
              <a:spcBef>
                <a:spcPts val="0"/>
              </a:spcBef>
              <a:buClrTx/>
              <a:buSzTx/>
              <a:buFontTx/>
              <a:buNone/>
              <a:defRPr spc="80" sz="1800">
                <a:solidFill>
                  <a:srgbClr val="FFFFFF"/>
                </a:solidFill>
              </a:defRPr>
            </a:lvl4pPr>
            <a:lvl5pPr marL="0" indent="0" algn="ctr">
              <a:spcBef>
                <a:spcPts val="0"/>
              </a:spcBef>
              <a:buClrTx/>
              <a:buSzTx/>
              <a:buFontTx/>
              <a:buNone/>
              <a:defRPr spc="80" sz="1800">
                <a:solidFill>
                  <a:srgbClr val="FFFFFF"/>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1" name="Номер слайда"/>
          <p:cNvSpPr txBox="1"/>
          <p:nvPr>
            <p:ph type="sldNum" sz="quarter" idx="2"/>
          </p:nvPr>
        </p:nvSpPr>
        <p:spPr>
          <a:xfrm>
            <a:off x="10346154" y="5187573"/>
            <a:ext cx="216750" cy="218437"/>
          </a:xfrm>
          <a:prstGeom prst="rect">
            <a:avLst/>
          </a:prstGeom>
        </p:spPr>
        <p:txBody>
          <a:bodyPr/>
          <a:lstStyle>
            <a:lvl1pPr algn="r">
              <a:defRPr sz="8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объект">
    <p:spTree>
      <p:nvGrpSpPr>
        <p:cNvPr id="1" name=""/>
        <p:cNvGrpSpPr/>
        <p:nvPr/>
      </p:nvGrpSpPr>
      <p:grpSpPr>
        <a:xfrm>
          <a:off x="0" y="0"/>
          <a:ext cx="0" cy="0"/>
          <a:chOff x="0" y="0"/>
          <a:chExt cx="0" cy="0"/>
        </a:xfrm>
      </p:grpSpPr>
      <p:sp>
        <p:nvSpPr>
          <p:cNvPr id="48" name="Текст заголовка"/>
          <p:cNvSpPr txBox="1"/>
          <p:nvPr>
            <p:ph type="title"/>
          </p:nvPr>
        </p:nvSpPr>
        <p:spPr>
          <a:prstGeom prst="rect">
            <a:avLst/>
          </a:prstGeom>
        </p:spPr>
        <p:txBody>
          <a:bodyPr/>
          <a:lstStyle/>
          <a:p>
            <a:pPr/>
            <a:r>
              <a:t>Текст заголовка</a:t>
            </a:r>
          </a:p>
        </p:txBody>
      </p:sp>
      <p:sp>
        <p:nvSpPr>
          <p:cNvPr id="49"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Заголовок раздела">
    <p:spTree>
      <p:nvGrpSpPr>
        <p:cNvPr id="1" name=""/>
        <p:cNvGrpSpPr/>
        <p:nvPr/>
      </p:nvGrpSpPr>
      <p:grpSpPr>
        <a:xfrm>
          <a:off x="0" y="0"/>
          <a:ext cx="0" cy="0"/>
          <a:chOff x="0" y="0"/>
          <a:chExt cx="0" cy="0"/>
        </a:xfrm>
      </p:grpSpPr>
      <p:sp>
        <p:nvSpPr>
          <p:cNvPr id="57" name="Прямоугольник 14"/>
          <p:cNvSpPr/>
          <p:nvPr/>
        </p:nvSpPr>
        <p:spPr>
          <a:xfrm>
            <a:off x="0" y="0"/>
            <a:ext cx="12192000" cy="6858000"/>
          </a:xfrm>
          <a:prstGeom prst="rect">
            <a:avLst/>
          </a:prstGeom>
          <a:solidFill>
            <a:srgbClr val="595959"/>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58" name="Прямоугольник 22"/>
          <p:cNvSpPr/>
          <p:nvPr/>
        </p:nvSpPr>
        <p:spPr>
          <a:xfrm>
            <a:off x="1307869" y="1267730"/>
            <a:ext cx="9576263" cy="4307950"/>
          </a:xfrm>
          <a:prstGeom prst="rect">
            <a:avLst/>
          </a:prstGeom>
          <a:solidFill>
            <a:srgbClr val="FFFFFF"/>
          </a:solidFill>
          <a:ln w="12700">
            <a:miter lim="400000"/>
          </a:ln>
          <a:effectLst>
            <a:outerShdw sx="100000" sy="100000" kx="0" ky="0" algn="b" rotWithShape="0" blurRad="50800" dist="0" dir="0">
              <a:srgbClr val="000000">
                <a:alpha val="66000"/>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59" name="Прямоугольник 23"/>
          <p:cNvSpPr/>
          <p:nvPr/>
        </p:nvSpPr>
        <p:spPr>
          <a:xfrm>
            <a:off x="1447800" y="1411602"/>
            <a:ext cx="9296401" cy="4034794"/>
          </a:xfrm>
          <a:prstGeom prst="rect">
            <a:avLst/>
          </a:prstGeom>
          <a:ln w="6350" cap="sq">
            <a:solidFill>
              <a:srgbClr val="404040"/>
            </a:solidFill>
            <a:miter/>
          </a:ln>
        </p:spPr>
        <p:txBody>
          <a:bodyPr lIns="45718" tIns="45718" rIns="45718" bIns="45718"/>
          <a:lstStyle/>
          <a:p>
            <a:pPr>
              <a:defRPr>
                <a:latin typeface="Century Gothic"/>
                <a:ea typeface="Century Gothic"/>
                <a:cs typeface="Century Gothic"/>
                <a:sym typeface="Century Gothic"/>
              </a:defRPr>
            </a:pPr>
          </a:p>
        </p:txBody>
      </p:sp>
      <p:sp>
        <p:nvSpPr>
          <p:cNvPr id="60" name="Прямоугольник 29"/>
          <p:cNvSpPr/>
          <p:nvPr/>
        </p:nvSpPr>
        <p:spPr>
          <a:xfrm>
            <a:off x="5135879" y="1267728"/>
            <a:ext cx="1920241" cy="731537"/>
          </a:xfrm>
          <a:prstGeom prst="rect">
            <a:avLst/>
          </a:prstGeom>
          <a:solidFill>
            <a:schemeClr val="accent2"/>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1" name="Текст заголовка"/>
          <p:cNvSpPr txBox="1"/>
          <p:nvPr>
            <p:ph type="title"/>
          </p:nvPr>
        </p:nvSpPr>
        <p:spPr>
          <a:xfrm>
            <a:off x="1629155" y="2275165"/>
            <a:ext cx="8933692" cy="2406895"/>
          </a:xfrm>
          <a:prstGeom prst="rect">
            <a:avLst/>
          </a:prstGeom>
        </p:spPr>
        <p:txBody>
          <a:bodyPr/>
          <a:lstStyle>
            <a:lvl1pPr algn="ctr">
              <a:lnSpc>
                <a:spcPct val="83000"/>
              </a:lnSpc>
              <a:defRPr cap="all" spc="-100" sz="6800"/>
            </a:lvl1pPr>
          </a:lstStyle>
          <a:p>
            <a:pPr/>
            <a:r>
              <a:t>Текст заголовка</a:t>
            </a:r>
          </a:p>
        </p:txBody>
      </p:sp>
      <p:grpSp>
        <p:nvGrpSpPr>
          <p:cNvPr id="65" name="Группа 15"/>
          <p:cNvGrpSpPr/>
          <p:nvPr/>
        </p:nvGrpSpPr>
        <p:grpSpPr>
          <a:xfrm>
            <a:off x="5250154" y="1267705"/>
            <a:ext cx="1691678" cy="615971"/>
            <a:chOff x="-1" y="-2"/>
            <a:chExt cx="1691677" cy="615970"/>
          </a:xfrm>
        </p:grpSpPr>
        <p:sp>
          <p:nvSpPr>
            <p:cNvPr id="62" name="Прямая соединительная линия 16"/>
            <p:cNvSpPr/>
            <p:nvPr/>
          </p:nvSpPr>
          <p:spPr>
            <a:xfrm flipH="1">
              <a:off x="-2" y="-3"/>
              <a:ext cx="16" cy="612683"/>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63" name="Прямая соединительная линия 17"/>
            <p:cNvSpPr/>
            <p:nvPr/>
          </p:nvSpPr>
          <p:spPr>
            <a:xfrm>
              <a:off x="1691661" y="-3"/>
              <a:ext cx="16" cy="612683"/>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sp>
          <p:nvSpPr>
            <p:cNvPr id="64" name="Прямая соединительная линия 18"/>
            <p:cNvSpPr/>
            <p:nvPr/>
          </p:nvSpPr>
          <p:spPr>
            <a:xfrm>
              <a:off x="-1" y="615953"/>
              <a:ext cx="1691674" cy="16"/>
            </a:xfrm>
            <a:prstGeom prst="line">
              <a:avLst/>
            </a:prstGeom>
            <a:solidFill>
              <a:srgbClr val="262626"/>
            </a:solidFill>
            <a:ln w="6350" cap="flat">
              <a:solidFill>
                <a:srgbClr val="FFFFFF"/>
              </a:solidFill>
              <a:prstDash val="solid"/>
              <a:miter lim="800000"/>
            </a:ln>
            <a:effectLst/>
          </p:spPr>
          <p:txBody>
            <a:bodyPr wrap="square" lIns="45718" tIns="45718" rIns="45718" bIns="45718" numCol="1" anchor="t">
              <a:noAutofit/>
            </a:bodyPr>
            <a:lstStyle/>
            <a:p>
              <a:pPr/>
            </a:p>
          </p:txBody>
        </p:sp>
      </p:grpSp>
      <p:sp>
        <p:nvSpPr>
          <p:cNvPr id="66" name="Уровень текста 1…"/>
          <p:cNvSpPr txBox="1"/>
          <p:nvPr>
            <p:ph type="body" sz="quarter" idx="1"/>
          </p:nvPr>
        </p:nvSpPr>
        <p:spPr>
          <a:xfrm>
            <a:off x="1629155" y="4682061"/>
            <a:ext cx="8939787" cy="457216"/>
          </a:xfrm>
          <a:prstGeom prst="rect">
            <a:avLst/>
          </a:prstGeom>
        </p:spPr>
        <p:txBody>
          <a:bodyPr/>
          <a:lstStyle>
            <a:lvl1pPr marL="0" indent="0" algn="ctr">
              <a:buClrTx/>
              <a:buSzTx/>
              <a:buFontTx/>
              <a:buNone/>
              <a:tabLst>
                <a:tab pos="2628900" algn="l"/>
              </a:tabLst>
              <a:defRPr sz="1800">
                <a:solidFill>
                  <a:srgbClr val="0D0D0D"/>
                </a:solidFill>
              </a:defRPr>
            </a:lvl1pPr>
            <a:lvl2pPr marL="0" indent="0" algn="ctr">
              <a:buClrTx/>
              <a:buSzTx/>
              <a:buFontTx/>
              <a:buNone/>
              <a:tabLst>
                <a:tab pos="2628900" algn="l"/>
              </a:tabLst>
              <a:defRPr sz="1800">
                <a:solidFill>
                  <a:srgbClr val="0D0D0D"/>
                </a:solidFill>
              </a:defRPr>
            </a:lvl2pPr>
            <a:lvl3pPr marL="0" indent="0" algn="ctr">
              <a:buClrTx/>
              <a:buSzTx/>
              <a:buFontTx/>
              <a:buNone/>
              <a:tabLst>
                <a:tab pos="2628900" algn="l"/>
              </a:tabLst>
              <a:defRPr sz="1800">
                <a:solidFill>
                  <a:srgbClr val="0D0D0D"/>
                </a:solidFill>
              </a:defRPr>
            </a:lvl3pPr>
            <a:lvl4pPr marL="0" indent="0" algn="ctr">
              <a:buClrTx/>
              <a:buSzTx/>
              <a:buFontTx/>
              <a:buNone/>
              <a:tabLst>
                <a:tab pos="2628900" algn="l"/>
              </a:tabLst>
              <a:defRPr sz="1800">
                <a:solidFill>
                  <a:srgbClr val="0D0D0D"/>
                </a:solidFill>
              </a:defRPr>
            </a:lvl4pPr>
            <a:lvl5pPr marL="0" indent="0" algn="ctr">
              <a:buClrTx/>
              <a:buSzTx/>
              <a:buFontTx/>
              <a:buNone/>
              <a:tabLst>
                <a:tab pos="2628900" algn="l"/>
              </a:tabLst>
              <a:defRPr sz="1800">
                <a:solidFill>
                  <a:srgbClr val="0D0D0D"/>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p:nvPr>
            <p:ph type="sldNum" sz="quarter" idx="2"/>
          </p:nvPr>
        </p:nvSpPr>
        <p:spPr>
          <a:xfrm>
            <a:off x="10346096" y="5187573"/>
            <a:ext cx="216750" cy="218437"/>
          </a:xfrm>
          <a:prstGeom prst="rect">
            <a:avLst/>
          </a:prstGeom>
        </p:spPr>
        <p:txBody>
          <a:bodyPr/>
          <a:lstStyle>
            <a:lvl1pPr algn="r">
              <a:defRPr sz="800">
                <a:solidFill>
                  <a:srgbClr val="26262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Два объекта">
    <p:spTree>
      <p:nvGrpSpPr>
        <p:cNvPr id="1" name=""/>
        <p:cNvGrpSpPr/>
        <p:nvPr/>
      </p:nvGrpSpPr>
      <p:grpSpPr>
        <a:xfrm>
          <a:off x="0" y="0"/>
          <a:ext cx="0" cy="0"/>
          <a:chOff x="0" y="0"/>
          <a:chExt cx="0" cy="0"/>
        </a:xfrm>
      </p:grpSpPr>
      <p:sp>
        <p:nvSpPr>
          <p:cNvPr id="74" name="Текст заголовка"/>
          <p:cNvSpPr txBox="1"/>
          <p:nvPr>
            <p:ph type="title"/>
          </p:nvPr>
        </p:nvSpPr>
        <p:spPr>
          <a:prstGeom prst="rect">
            <a:avLst/>
          </a:prstGeom>
        </p:spPr>
        <p:txBody>
          <a:bodyPr/>
          <a:lstStyle/>
          <a:p>
            <a:pPr/>
            <a:r>
              <a:t>Текст заголовка</a:t>
            </a:r>
          </a:p>
        </p:txBody>
      </p:sp>
      <p:sp>
        <p:nvSpPr>
          <p:cNvPr id="75" name="Уровень текста 1…"/>
          <p:cNvSpPr txBox="1"/>
          <p:nvPr>
            <p:ph type="body" sz="half" idx="1"/>
          </p:nvPr>
        </p:nvSpPr>
        <p:spPr>
          <a:xfrm>
            <a:off x="1066800" y="2103120"/>
            <a:ext cx="4663441" cy="3749043"/>
          </a:xfrm>
          <a:prstGeom prst="rect">
            <a:avLst/>
          </a:prstGeom>
        </p:spPr>
        <p:txBody>
          <a:bodyPr/>
          <a:lstStyle>
            <a:lvl1pPr>
              <a:defRPr sz="1800"/>
            </a:lvl1pPr>
            <a:lvl2pPr marL="480059" indent="-205737">
              <a:defRPr sz="1800"/>
            </a:lvl2pPr>
            <a:lvl3pPr marL="783771" indent="-235129">
              <a:defRPr sz="1800"/>
            </a:lvl3pPr>
            <a:lvl4pPr marL="1058091" indent="-235130">
              <a:defRPr sz="1800"/>
            </a:lvl4pPr>
            <a:lvl5pPr marL="1332411" indent="-235130">
              <a:defRPr sz="1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6"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Сравнение">
    <p:spTree>
      <p:nvGrpSpPr>
        <p:cNvPr id="1" name=""/>
        <p:cNvGrpSpPr/>
        <p:nvPr/>
      </p:nvGrpSpPr>
      <p:grpSpPr>
        <a:xfrm>
          <a:off x="0" y="0"/>
          <a:ext cx="0" cy="0"/>
          <a:chOff x="0" y="0"/>
          <a:chExt cx="0" cy="0"/>
        </a:xfrm>
      </p:grpSpPr>
      <p:sp>
        <p:nvSpPr>
          <p:cNvPr id="83" name="Текст заголовка"/>
          <p:cNvSpPr txBox="1"/>
          <p:nvPr>
            <p:ph type="title"/>
          </p:nvPr>
        </p:nvSpPr>
        <p:spPr>
          <a:prstGeom prst="rect">
            <a:avLst/>
          </a:prstGeom>
        </p:spPr>
        <p:txBody>
          <a:bodyPr/>
          <a:lstStyle/>
          <a:p>
            <a:pPr/>
            <a:r>
              <a:t>Текст заголовка</a:t>
            </a:r>
          </a:p>
        </p:txBody>
      </p:sp>
      <p:sp>
        <p:nvSpPr>
          <p:cNvPr id="84" name="Уровень текста 1…"/>
          <p:cNvSpPr txBox="1"/>
          <p:nvPr>
            <p:ph type="body" sz="quarter" idx="1"/>
          </p:nvPr>
        </p:nvSpPr>
        <p:spPr>
          <a:xfrm>
            <a:off x="1069847" y="2074334"/>
            <a:ext cx="4663443" cy="640096"/>
          </a:xfrm>
          <a:prstGeom prst="rect">
            <a:avLst/>
          </a:prstGeom>
        </p:spPr>
        <p:txBody>
          <a:bodyPr anchor="ctr"/>
          <a:lstStyle>
            <a:lvl1pPr marL="0" indent="0">
              <a:spcBef>
                <a:spcPts val="0"/>
              </a:spcBef>
              <a:buClrTx/>
              <a:buSzTx/>
              <a:buFontTx/>
              <a:buNone/>
              <a:defRPr b="1" sz="1900"/>
            </a:lvl1pPr>
            <a:lvl2pPr marL="0" indent="0">
              <a:spcBef>
                <a:spcPts val="0"/>
              </a:spcBef>
              <a:buClrTx/>
              <a:buSzTx/>
              <a:buFontTx/>
              <a:buNone/>
              <a:defRPr b="1" sz="1900"/>
            </a:lvl2pPr>
            <a:lvl3pPr marL="0" indent="0">
              <a:spcBef>
                <a:spcPts val="0"/>
              </a:spcBef>
              <a:buClrTx/>
              <a:buSzTx/>
              <a:buFontTx/>
              <a:buNone/>
              <a:defRPr b="1" sz="1900"/>
            </a:lvl3pPr>
            <a:lvl4pPr marL="0" indent="0">
              <a:spcBef>
                <a:spcPts val="0"/>
              </a:spcBef>
              <a:buClrTx/>
              <a:buSzTx/>
              <a:buFontTx/>
              <a:buNone/>
              <a:defRPr b="1" sz="1900"/>
            </a:lvl4pPr>
            <a:lvl5pPr marL="0" indent="0">
              <a:spcBef>
                <a:spcPts val="0"/>
              </a:spcBef>
              <a:buClrTx/>
              <a:buSzTx/>
              <a:buFontTx/>
              <a:buNone/>
              <a:defRPr b="1" sz="19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5" name="Текст 4"/>
          <p:cNvSpPr/>
          <p:nvPr>
            <p:ph type="body" sz="quarter" idx="21"/>
          </p:nvPr>
        </p:nvSpPr>
        <p:spPr>
          <a:xfrm>
            <a:off x="6458708" y="2074334"/>
            <a:ext cx="4663450" cy="640096"/>
          </a:xfrm>
          <a:prstGeom prst="rect">
            <a:avLst/>
          </a:prstGeom>
        </p:spPr>
        <p:txBody>
          <a:bodyPr anchor="ctr"/>
          <a:lstStyle/>
          <a:p>
            <a:pPr/>
          </a:p>
        </p:txBody>
      </p:sp>
      <p:sp>
        <p:nvSpPr>
          <p:cNvPr id="86"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Только заголовок">
    <p:spTree>
      <p:nvGrpSpPr>
        <p:cNvPr id="1" name=""/>
        <p:cNvGrpSpPr/>
        <p:nvPr/>
      </p:nvGrpSpPr>
      <p:grpSpPr>
        <a:xfrm>
          <a:off x="0" y="0"/>
          <a:ext cx="0" cy="0"/>
          <a:chOff x="0" y="0"/>
          <a:chExt cx="0" cy="0"/>
        </a:xfrm>
      </p:grpSpPr>
      <p:sp>
        <p:nvSpPr>
          <p:cNvPr id="93" name="Текст заголовка"/>
          <p:cNvSpPr txBox="1"/>
          <p:nvPr>
            <p:ph type="title"/>
          </p:nvPr>
        </p:nvSpPr>
        <p:spPr>
          <a:prstGeom prst="rect">
            <a:avLst/>
          </a:prstGeom>
        </p:spPr>
        <p:txBody>
          <a:bodyPr/>
          <a:lstStyle/>
          <a:p>
            <a:pPr/>
            <a:r>
              <a:t>Текст заголовка</a:t>
            </a:r>
          </a:p>
        </p:txBody>
      </p:sp>
      <p:sp>
        <p:nvSpPr>
          <p:cNvPr id="9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стой слайд">
    <p:spTree>
      <p:nvGrpSpPr>
        <p:cNvPr id="1" name=""/>
        <p:cNvGrpSpPr/>
        <p:nvPr/>
      </p:nvGrpSpPr>
      <p:grpSpPr>
        <a:xfrm>
          <a:off x="0" y="0"/>
          <a:ext cx="0" cy="0"/>
          <a:chOff x="0" y="0"/>
          <a:chExt cx="0" cy="0"/>
        </a:xfrm>
      </p:grpSpPr>
      <p:sp>
        <p:nvSpPr>
          <p:cNvPr id="10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Объект с подписью">
    <p:spTree>
      <p:nvGrpSpPr>
        <p:cNvPr id="1" name=""/>
        <p:cNvGrpSpPr/>
        <p:nvPr/>
      </p:nvGrpSpPr>
      <p:grpSpPr>
        <a:xfrm>
          <a:off x="0" y="0"/>
          <a:ext cx="0" cy="0"/>
          <a:chOff x="0" y="0"/>
          <a:chExt cx="0" cy="0"/>
        </a:xfrm>
      </p:grpSpPr>
      <p:sp>
        <p:nvSpPr>
          <p:cNvPr id="108" name="Прямоугольник 9"/>
          <p:cNvSpPr/>
          <p:nvPr/>
        </p:nvSpPr>
        <p:spPr>
          <a:xfrm>
            <a:off x="8119870" y="237744"/>
            <a:ext cx="3826598" cy="6382512"/>
          </a:xfrm>
          <a:prstGeom prst="rect">
            <a:avLst/>
          </a:prstGeom>
          <a:solidFill>
            <a:srgbClr val="D9D9D9">
              <a:alpha val="6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09" name="Прямоугольник 12"/>
          <p:cNvSpPr/>
          <p:nvPr/>
        </p:nvSpPr>
        <p:spPr>
          <a:xfrm>
            <a:off x="8254658" y="374899"/>
            <a:ext cx="3557016" cy="6108202"/>
          </a:xfrm>
          <a:prstGeom prst="rect">
            <a:avLst/>
          </a:prstGeom>
          <a:ln w="6350" cap="sq">
            <a:solidFill>
              <a:srgbClr val="404040"/>
            </a:solidFill>
            <a:miter/>
          </a:ln>
        </p:spPr>
        <p:txBody>
          <a:bodyPr lIns="45718" tIns="45718" rIns="45718" bIns="45718"/>
          <a:lstStyle/>
          <a:p>
            <a:pPr>
              <a:defRPr>
                <a:latin typeface="Century Gothic"/>
                <a:ea typeface="Century Gothic"/>
                <a:cs typeface="Century Gothic"/>
                <a:sym typeface="Century Gothic"/>
              </a:defRPr>
            </a:pPr>
          </a:p>
        </p:txBody>
      </p:sp>
      <p:sp>
        <p:nvSpPr>
          <p:cNvPr id="110" name="Текст заголовка"/>
          <p:cNvSpPr txBox="1"/>
          <p:nvPr>
            <p:ph type="title"/>
          </p:nvPr>
        </p:nvSpPr>
        <p:spPr>
          <a:xfrm>
            <a:off x="8458200" y="607390"/>
            <a:ext cx="3161964" cy="1645923"/>
          </a:xfrm>
          <a:prstGeom prst="rect">
            <a:avLst/>
          </a:prstGeom>
        </p:spPr>
        <p:txBody>
          <a:bodyPr anchor="b"/>
          <a:lstStyle>
            <a:lvl1pPr>
              <a:lnSpc>
                <a:spcPct val="100000"/>
              </a:lnSpc>
              <a:defRPr sz="3200">
                <a:solidFill>
                  <a:srgbClr val="000000"/>
                </a:solidFill>
              </a:defRPr>
            </a:lvl1pPr>
          </a:lstStyle>
          <a:p>
            <a:pPr/>
            <a:r>
              <a:t>Текст заголовка</a:t>
            </a:r>
          </a:p>
        </p:txBody>
      </p:sp>
      <p:sp>
        <p:nvSpPr>
          <p:cNvPr id="111" name="Уровень текста 1…"/>
          <p:cNvSpPr txBox="1"/>
          <p:nvPr>
            <p:ph type="body" idx="1"/>
          </p:nvPr>
        </p:nvSpPr>
        <p:spPr>
          <a:xfrm>
            <a:off x="685800" y="609600"/>
            <a:ext cx="6858000" cy="5334000"/>
          </a:xfrm>
          <a:prstGeom prst="rect">
            <a:avLst/>
          </a:prstGeom>
        </p:spPr>
        <p:txBody>
          <a:bodyPr/>
          <a:lstStyle>
            <a:lvl1pPr>
              <a:defRPr sz="1900"/>
            </a:lvl1pPr>
            <a:lvl2pPr marL="491490" indent="-217170">
              <a:defRPr sz="1900"/>
            </a:lvl2pPr>
            <a:lvl3pPr marL="796834" indent="-248194">
              <a:defRPr sz="1900"/>
            </a:lvl3pPr>
            <a:lvl4pPr marL="1071153" indent="-248192">
              <a:defRPr sz="1900"/>
            </a:lvl4pPr>
            <a:lvl5pPr marL="1345473" indent="-248194">
              <a:defRPr sz="19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2" name="Текст 3"/>
          <p:cNvSpPr/>
          <p:nvPr>
            <p:ph type="body" sz="quarter" idx="21"/>
          </p:nvPr>
        </p:nvSpPr>
        <p:spPr>
          <a:xfrm>
            <a:off x="8458199" y="2336800"/>
            <a:ext cx="3161980" cy="3606800"/>
          </a:xfrm>
          <a:prstGeom prst="rect">
            <a:avLst/>
          </a:prstGeom>
        </p:spPr>
        <p:txBody>
          <a:bodyPr/>
          <a:lstStyle/>
          <a:p>
            <a:pPr/>
          </a:p>
        </p:txBody>
      </p:sp>
      <p:sp>
        <p:nvSpPr>
          <p:cNvPr id="113" name="Номер слайда"/>
          <p:cNvSpPr txBox="1"/>
          <p:nvPr>
            <p:ph type="sldNum" sz="quarter" idx="2"/>
          </p:nvPr>
        </p:nvSpPr>
        <p:spPr>
          <a:xfrm>
            <a:off x="11403419" y="6182365"/>
            <a:ext cx="216750" cy="218437"/>
          </a:xfrm>
          <a:prstGeom prst="rect">
            <a:avLst/>
          </a:prstGeom>
        </p:spPr>
        <p:txBody>
          <a:bodyPr/>
          <a:lstStyle>
            <a:lvl1pPr algn="r">
              <a:defRPr sz="800">
                <a:solidFill>
                  <a:srgbClr val="26262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Прямоугольник 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3" name="Прямоугольник 6"/>
          <p:cNvSpPr/>
          <p:nvPr/>
        </p:nvSpPr>
        <p:spPr>
          <a:xfrm>
            <a:off x="234693" y="237744"/>
            <a:ext cx="11722614" cy="6382512"/>
          </a:xfrm>
          <a:prstGeom prst="rect">
            <a:avLst/>
          </a:prstGeom>
          <a:solidFill>
            <a:srgbClr val="BFBFBF">
              <a:alpha val="6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4" name="Прямоугольник 7"/>
          <p:cNvSpPr/>
          <p:nvPr/>
        </p:nvSpPr>
        <p:spPr>
          <a:xfrm>
            <a:off x="371854" y="374899"/>
            <a:ext cx="11448292" cy="6108202"/>
          </a:xfrm>
          <a:prstGeom prst="rect">
            <a:avLst/>
          </a:prstGeom>
          <a:ln w="6350" cap="sq">
            <a:solidFill>
              <a:srgbClr val="262626"/>
            </a:solidFill>
            <a:miter/>
          </a:ln>
        </p:spPr>
        <p:txBody>
          <a:bodyPr lIns="45718" tIns="45718" rIns="45718" bIns="45718"/>
          <a:lstStyle/>
          <a:p>
            <a:pPr>
              <a:defRPr>
                <a:latin typeface="Century Gothic"/>
                <a:ea typeface="Century Gothic"/>
                <a:cs typeface="Century Gothic"/>
                <a:sym typeface="Century Gothic"/>
              </a:defRPr>
            </a:pPr>
          </a:p>
        </p:txBody>
      </p:sp>
      <p:sp>
        <p:nvSpPr>
          <p:cNvPr id="5" name="Текст заголовка"/>
          <p:cNvSpPr txBox="1"/>
          <p:nvPr>
            <p:ph type="title"/>
          </p:nvPr>
        </p:nvSpPr>
        <p:spPr>
          <a:xfrm>
            <a:off x="1066800" y="642594"/>
            <a:ext cx="10058400" cy="13716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Текст заголовка</a:t>
            </a:r>
          </a:p>
        </p:txBody>
      </p:sp>
      <p:sp>
        <p:nvSpPr>
          <p:cNvPr id="6" name="Уровень текста 1…"/>
          <p:cNvSpPr txBox="1"/>
          <p:nvPr>
            <p:ph type="body" idx="1"/>
          </p:nvPr>
        </p:nvSpPr>
        <p:spPr>
          <a:xfrm>
            <a:off x="1066800" y="2103120"/>
            <a:ext cx="10058400" cy="38496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 name="Номер слайда"/>
          <p:cNvSpPr txBox="1"/>
          <p:nvPr>
            <p:ph type="sldNum" sz="quarter" idx="2"/>
          </p:nvPr>
        </p:nvSpPr>
        <p:spPr>
          <a:xfrm>
            <a:off x="11125202" y="6029965"/>
            <a:ext cx="357517" cy="370837"/>
          </a:xfrm>
          <a:prstGeom prst="rect">
            <a:avLst/>
          </a:prstGeom>
          <a:ln w="12700">
            <a:miter lim="400000"/>
          </a:ln>
        </p:spPr>
        <p:txBody>
          <a:bodyPr wrap="none" lIns="45718" tIns="45718" rIns="45718" bIns="45718" anchor="b">
            <a:spAutoFit/>
          </a:bodyPr>
          <a:lstStyle>
            <a:lvl1pPr algn="just">
              <a:defRPr>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1pPr>
      <a:lvl2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2pPr>
      <a:lvl3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3pPr>
      <a:lvl4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4pPr>
      <a:lvl5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5pPr>
      <a:lvl6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6pPr>
      <a:lvl7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7pPr>
      <a:lvl8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8pPr>
      <a:lvl9pPr marL="0" marR="0" indent="0" algn="l" defTabSz="914400" rtl="0" latinLnBrk="0">
        <a:lnSpc>
          <a:spcPct val="90000"/>
        </a:lnSpc>
        <a:spcBef>
          <a:spcPts val="0"/>
        </a:spcBef>
        <a:spcAft>
          <a:spcPts val="0"/>
        </a:spcAft>
        <a:buClrTx/>
        <a:buSzTx/>
        <a:buFontTx/>
        <a:buNone/>
        <a:tabLst/>
        <a:defRPr b="0" baseline="0" cap="none" i="0" spc="0" strike="noStrike" sz="4000" u="none">
          <a:solidFill>
            <a:srgbClr val="262626"/>
          </a:solidFill>
          <a:uFillTx/>
          <a:latin typeface="Century Gothic"/>
          <a:ea typeface="Century Gothic"/>
          <a:cs typeface="Century Gothic"/>
          <a:sym typeface="Century Gothic"/>
        </a:defRPr>
      </a:lvl9pPr>
    </p:titleStyle>
    <p:bodyStyle>
      <a:lvl1pPr marL="182879" marR="0" indent="-182879"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1pPr>
      <a:lvl2pPr marL="485335" marR="0" indent="-211015"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2pPr>
      <a:lvl3pPr marL="777238"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3pPr>
      <a:lvl4pPr marL="1051558"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4pPr>
      <a:lvl5pPr marL="1325880" marR="0" indent="-228600"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5pPr>
      <a:lvl6pPr marL="1616327" marR="0" indent="-244927"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6pPr>
      <a:lvl7pPr marL="1916327" marR="0" indent="-244928"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7pPr>
      <a:lvl8pPr marL="2216328" marR="0" indent="-244928"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8pPr>
      <a:lvl9pPr marL="2516327" marR="0" indent="-244928" algn="l" defTabSz="914400" rtl="0" latinLnBrk="0">
        <a:lnSpc>
          <a:spcPct val="110000"/>
        </a:lnSpc>
        <a:spcBef>
          <a:spcPts val="900"/>
        </a:spcBef>
        <a:spcAft>
          <a:spcPts val="0"/>
        </a:spcAft>
        <a:buClr>
          <a:srgbClr val="262626"/>
        </a:buClr>
        <a:buSzPct val="100000"/>
        <a:buFont typeface="Garamond"/>
        <a:buChar char="◦"/>
        <a:tabLst/>
        <a:defRPr b="0" baseline="0" cap="none" i="0" spc="0" strike="noStrike" sz="1500" u="none">
          <a:solidFill>
            <a:srgbClr val="000000"/>
          </a:solidFill>
          <a:uFillTx/>
          <a:latin typeface="Century Gothic"/>
          <a:ea typeface="Century Gothic"/>
          <a:cs typeface="Century Gothic"/>
          <a:sym typeface="Century Gothic"/>
        </a:defRPr>
      </a:lvl9pPr>
    </p:bodyStyle>
    <p:otherStyle>
      <a:lvl1pPr marL="0" marR="0" indent="0" algn="just"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entury Gothic"/>
        </a:defRPr>
      </a:lvl1pPr>
      <a:lvl2pPr marL="0" marR="0" indent="0" algn="just"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entury Gothic"/>
        </a:defRPr>
      </a:lvl2pPr>
      <a:lvl3pPr marL="0" marR="0" indent="0" algn="just"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entury Gothic"/>
        </a:defRPr>
      </a:lvl3pPr>
      <a:lvl4pPr marL="0" marR="0" indent="0" algn="just"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entury Gothic"/>
        </a:defRPr>
      </a:lvl4pPr>
      <a:lvl5pPr marL="0" marR="0" indent="0" algn="just"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entury Gothic"/>
        </a:defRPr>
      </a:lvl5pPr>
      <a:lvl6pPr marL="0" marR="0" indent="0" algn="just"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entury Gothic"/>
        </a:defRPr>
      </a:lvl6pPr>
      <a:lvl7pPr marL="0" marR="0" indent="0" algn="just"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entury Gothic"/>
        </a:defRPr>
      </a:lvl7pPr>
      <a:lvl8pPr marL="0" marR="0" indent="0" algn="just"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entury Gothic"/>
        </a:defRPr>
      </a:lvl8pPr>
      <a:lvl9pPr marL="0" marR="0" indent="0" algn="just"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127.0.0.1:8000/" TargetMode="External"/><Relationship Id="rId3" Type="http://schemas.openxmlformats.org/officeDocument/2006/relationships/hyperlink" Target="http://localhost:8000/"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localhost:8000/bboard/"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localhost:8000/bboard/34/edit/" TargetMode="External"/><Relationship Id="rId3" Type="http://schemas.openxmlformats.org/officeDocument/2006/relationships/hyperlink" Target="http://localhost:8000/bboard/"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localhost:8000/bboard/" TargetMode="External"/><Relationship Id="rId3" Type="http://schemas.openxmlformats.org/officeDocument/2006/relationships/image" Target="../media/image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localhost:8000/"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localhost:8000/admin/"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localhost:8000/admin/" TargetMode="External"/><Relationship Id="rId3" Type="http://schemas.openxmlformats.org/officeDocument/2006/relationships/image" Target="../media/image1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Рисунок 5" descr="Рисунок 5"/>
          <p:cNvPicPr>
            <a:picLocks noChangeAspect="1"/>
          </p:cNvPicPr>
          <p:nvPr/>
        </p:nvPicPr>
        <p:blipFill>
          <a:blip r:embed="rId2">
            <a:extLst/>
          </a:blip>
          <a:stretch>
            <a:fillRect/>
          </a:stretch>
        </p:blipFill>
        <p:spPr>
          <a:xfrm>
            <a:off x="17" y="8"/>
            <a:ext cx="12191863" cy="6857994"/>
          </a:xfrm>
          <a:prstGeom prst="rect">
            <a:avLst/>
          </a:prstGeom>
          <a:ln w="12700">
            <a:miter lim="400000"/>
          </a:ln>
        </p:spPr>
      </p:pic>
      <p:sp>
        <p:nvSpPr>
          <p:cNvPr id="135" name="Прямоугольник 81"/>
          <p:cNvSpPr/>
          <p:nvPr/>
        </p:nvSpPr>
        <p:spPr>
          <a:xfrm>
            <a:off x="5695066" y="1808531"/>
            <a:ext cx="5452529" cy="3240953"/>
          </a:xfrm>
          <a:prstGeom prst="rect">
            <a:avLst/>
          </a:prstGeom>
          <a:solidFill>
            <a:srgbClr val="404040"/>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36" name="Прямоугольник 83"/>
          <p:cNvSpPr/>
          <p:nvPr/>
        </p:nvSpPr>
        <p:spPr>
          <a:xfrm>
            <a:off x="5861008" y="1975103"/>
            <a:ext cx="5120657" cy="2907804"/>
          </a:xfrm>
          <a:prstGeom prst="rect">
            <a:avLst/>
          </a:prstGeom>
          <a:ln w="6350" cap="sq">
            <a:solidFill>
              <a:srgbClr val="FFFFFF"/>
            </a:solidFill>
            <a:miter/>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37" name="Заголовок 1"/>
          <p:cNvSpPr txBox="1"/>
          <p:nvPr>
            <p:ph type="title"/>
          </p:nvPr>
        </p:nvSpPr>
        <p:spPr>
          <a:xfrm>
            <a:off x="6033792" y="2519820"/>
            <a:ext cx="4775087" cy="1630911"/>
          </a:xfrm>
          <a:prstGeom prst="rect">
            <a:avLst/>
          </a:prstGeom>
        </p:spPr>
        <p:txBody>
          <a:bodyPr/>
          <a:lstStyle>
            <a:lvl1pPr>
              <a:defRPr sz="4400"/>
            </a:lvl1pPr>
          </a:lstStyle>
          <a:p>
            <a:pPr/>
            <a:r>
              <a:t>Django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Проект Django"/>
          <p:cNvSpPr txBox="1"/>
          <p:nvPr/>
        </p:nvSpPr>
        <p:spPr>
          <a:xfrm>
            <a:off x="4164479" y="371261"/>
            <a:ext cx="3863039"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Проект Django</a:t>
            </a:r>
          </a:p>
        </p:txBody>
      </p:sp>
      <p:sp>
        <p:nvSpPr>
          <p:cNvPr id="161" name="Первое, что нам нужно сделать, — создать новый проект. Проектом называется совокупность всего программного кода, составляющего разрабатываемый сайт.…"/>
          <p:cNvSpPr txBox="1"/>
          <p:nvPr/>
        </p:nvSpPr>
        <p:spPr>
          <a:xfrm>
            <a:off x="651019" y="1146712"/>
            <a:ext cx="10889962" cy="52987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Первое, что нам нужно сделать, — создать новый </a:t>
            </a:r>
            <a:r>
              <a:rPr i="1"/>
              <a:t>проект</a:t>
            </a:r>
            <a:r>
              <a:t>. Проектом называется </a:t>
            </a:r>
            <a:r>
              <a:rPr i="1"/>
              <a:t>совокупность всего программного кода</a:t>
            </a:r>
            <a:r>
              <a:t>, составляющего разрабатываемый сайт.</a:t>
            </a:r>
          </a:p>
          <a:p>
            <a:pPr algn="just"/>
            <a:r>
              <a:t>Физически он представляет собой папку, в которой находятся папки и файлы с исходным кодом (назовем ее папкой проекта).</a:t>
            </a:r>
          </a:p>
          <a:p>
            <a:pPr algn="just"/>
            <a:r>
              <a:t>Создадим новый, пока еще пустой проект Django, которому дадим имя </a:t>
            </a:r>
            <a:r>
              <a:rPr b="1"/>
              <a:t>samplesite</a:t>
            </a:r>
            <a:r>
              <a:t> . Для этого в запущенной ранее командной строке перейдем в папку, в которой должна находиться папка проекта, и отдадим команду:</a:t>
            </a:r>
          </a:p>
          <a:p>
            <a:pPr algn="just">
              <a:defRPr>
                <a:solidFill>
                  <a:schemeClr val="accent2">
                    <a:satOff val="-17172"/>
                    <a:lumOff val="-11098"/>
                  </a:schemeClr>
                </a:solidFill>
              </a:defRPr>
            </a:pPr>
            <a:r>
              <a:t>django-admin startproject samplesite</a:t>
            </a:r>
          </a:p>
          <a:p>
            <a:pPr algn="just"/>
            <a:r>
              <a:t>Утилита </a:t>
            </a:r>
            <a:r>
              <a:rPr b="1"/>
              <a:t>django-admin</a:t>
            </a:r>
            <a:r>
              <a:t> служит для выполнения разнообразных административных задач. В частности, команда </a:t>
            </a:r>
            <a:r>
              <a:rPr b="1"/>
              <a:t>startproject</a:t>
            </a:r>
            <a:r>
              <a:t> указывает ей создать новый проект с именем, записанным после этой команды. В папке, в которую мы ранее перешли, будет создана следующая структура файлов и папок:</a:t>
            </a:r>
          </a:p>
          <a:p>
            <a:pPr algn="just">
              <a:defRPr>
                <a:solidFill>
                  <a:schemeClr val="accent2">
                    <a:satOff val="-17172"/>
                    <a:lumOff val="-11098"/>
                  </a:schemeClr>
                </a:solidFill>
              </a:defRPr>
            </a:pPr>
            <a:r>
              <a:t>samplesite</a:t>
            </a:r>
          </a:p>
          <a:p>
            <a:pPr lvl="1" indent="228600" algn="just">
              <a:defRPr>
                <a:solidFill>
                  <a:schemeClr val="accent2">
                    <a:satOff val="-17172"/>
                    <a:lumOff val="-11098"/>
                  </a:schemeClr>
                </a:solidFill>
              </a:defRPr>
            </a:pPr>
            <a:r>
              <a:t>  manage.py</a:t>
            </a:r>
          </a:p>
          <a:p>
            <a:pPr lvl="1" indent="228600" algn="just">
              <a:defRPr>
                <a:solidFill>
                  <a:schemeClr val="accent2">
                    <a:satOff val="-17172"/>
                    <a:lumOff val="-11098"/>
                  </a:schemeClr>
                </a:solidFill>
              </a:defRPr>
            </a:pPr>
            <a:r>
              <a:t>  samplesite</a:t>
            </a:r>
          </a:p>
          <a:p>
            <a:pPr lvl="2" indent="457200" algn="just">
              <a:defRPr>
                <a:solidFill>
                  <a:schemeClr val="accent2">
                    <a:satOff val="-17172"/>
                    <a:lumOff val="-11098"/>
                  </a:schemeClr>
                </a:solidFill>
              </a:defRPr>
            </a:pPr>
            <a:r>
              <a:t>    __init__.py</a:t>
            </a:r>
          </a:p>
          <a:p>
            <a:pPr lvl="2" indent="457200" algn="just">
              <a:defRPr>
                <a:solidFill>
                  <a:schemeClr val="accent2">
                    <a:satOff val="-17172"/>
                    <a:lumOff val="-11098"/>
                  </a:schemeClr>
                </a:solidFill>
              </a:defRPr>
            </a:pPr>
            <a:r>
              <a:t>    asgi.py</a:t>
            </a:r>
          </a:p>
          <a:p>
            <a:pPr lvl="2" indent="457200" algn="just">
              <a:defRPr>
                <a:solidFill>
                  <a:schemeClr val="accent2">
                    <a:satOff val="-17172"/>
                    <a:lumOff val="-11098"/>
                  </a:schemeClr>
                </a:solidFill>
              </a:defRPr>
            </a:pPr>
            <a:r>
              <a:t>    settings.py</a:t>
            </a:r>
          </a:p>
          <a:p>
            <a:pPr lvl="2" indent="457200" algn="just">
              <a:defRPr>
                <a:solidFill>
                  <a:schemeClr val="accent2">
                    <a:satOff val="-17172"/>
                    <a:lumOff val="-11098"/>
                  </a:schemeClr>
                </a:solidFill>
              </a:defRPr>
            </a:pPr>
            <a:r>
              <a:t>    urls.py</a:t>
            </a:r>
          </a:p>
          <a:p>
            <a:pPr lvl="2" indent="457200" algn="just">
              <a:defRPr>
                <a:solidFill>
                  <a:schemeClr val="accent2">
                    <a:satOff val="-17172"/>
                    <a:lumOff val="-11098"/>
                  </a:schemeClr>
                </a:solidFill>
              </a:defRPr>
            </a:pPr>
            <a:r>
              <a:t>    wsgi.py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quot;Внешняя&quot; папка samplesite — это и есть папка проекта. Как видим, ее имя совпадает с именем проекта, записанным в вызове утилиты django-admin. А содержимое этой папки таково:…"/>
          <p:cNvSpPr txBox="1"/>
          <p:nvPr/>
        </p:nvSpPr>
        <p:spPr>
          <a:xfrm>
            <a:off x="510614" y="487508"/>
            <a:ext cx="11170771" cy="58829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"Внешняя" папка </a:t>
            </a:r>
            <a:r>
              <a:rPr i="1"/>
              <a:t>samplesite</a:t>
            </a:r>
            <a:r>
              <a:t> — это и есть папка проекта. Как видим, ее имя совпадает с именем проекта, записанным в вызове утилиты </a:t>
            </a:r>
            <a:r>
              <a:rPr b="1"/>
              <a:t>django-admin</a:t>
            </a:r>
            <a:r>
              <a:t>. А содержимое этой папки таково:</a:t>
            </a:r>
          </a:p>
          <a:p>
            <a:pPr marL="496887" indent="-357185" algn="just">
              <a:buClr>
                <a:srgbClr val="D5D5D5"/>
              </a:buClr>
              <a:buSzPct val="100000"/>
              <a:buFont typeface="Helvetica"/>
              <a:buChar char="•"/>
              <a:defRPr b="1">
                <a:solidFill>
                  <a:schemeClr val="accent2">
                    <a:satOff val="-17172"/>
                    <a:lumOff val="-11098"/>
                  </a:schemeClr>
                </a:solidFill>
              </a:defRPr>
            </a:pPr>
            <a:r>
              <a:t>manage.py</a:t>
            </a:r>
            <a:r>
              <a:rPr b="0">
                <a:solidFill>
                  <a:srgbClr val="000000"/>
                </a:solidFill>
              </a:rPr>
              <a:t> — программный файл с кодом одноименной служебной утилиты, выполняющей различные действия над проектом;</a:t>
            </a:r>
          </a:p>
          <a:p>
            <a:pPr marL="496887" indent="-357185" algn="just">
              <a:buClr>
                <a:srgbClr val="D5D5D5"/>
              </a:buClr>
              <a:buSzPct val="100000"/>
              <a:buFont typeface="Helvetica"/>
              <a:buChar char="•"/>
            </a:pPr>
            <a:r>
              <a:t> "внутренняя" папка </a:t>
            </a:r>
            <a:r>
              <a:rPr b="1">
                <a:solidFill>
                  <a:schemeClr val="accent2">
                    <a:satOff val="-17172"/>
                    <a:lumOff val="-11098"/>
                  </a:schemeClr>
                </a:solidFill>
              </a:rPr>
              <a:t>samplesite</a:t>
            </a:r>
            <a:r>
              <a:t> — пакет языка Python, содержащий модули, которые относятся к проекту целиком и задают его конфигурацию (в частности, ключевые настройки). Название этого пакета совпадает с названием проекта, и менять его не стоит — в противном случае придется вносить в код обширные правки. В документации по Django этот пакет не имеет какого-либо ясного и однозначного названия. Поэтому, чтобы избежать путаницы, давайте назовем его пакетом конфигурации.</a:t>
            </a:r>
          </a:p>
          <a:p>
            <a:pPr marL="496887" indent="-357185" algn="just">
              <a:buClr>
                <a:srgbClr val="D5D5D5"/>
              </a:buClr>
              <a:buSzPct val="100000"/>
              <a:buFont typeface="Helvetica"/>
              <a:buChar char="•"/>
              <a:defRPr b="1">
                <a:solidFill>
                  <a:schemeClr val="accent2">
                    <a:satOff val="-17172"/>
                    <a:lumOff val="-11098"/>
                  </a:schemeClr>
                </a:solidFill>
              </a:defRPr>
            </a:pPr>
            <a:r>
              <a:t>__init__.py</a:t>
            </a:r>
            <a:r>
              <a:rPr b="0">
                <a:solidFill>
                  <a:srgbClr val="000000"/>
                </a:solidFill>
              </a:rPr>
              <a:t> — пустой файл, сообщающий Python, что папка, в которой он находится, является полноценным пакетом;</a:t>
            </a:r>
          </a:p>
          <a:p>
            <a:pPr marL="496887" indent="-357185" algn="just">
              <a:buClr>
                <a:srgbClr val="D5D5D5"/>
              </a:buClr>
              <a:buSzPct val="100000"/>
              <a:buFont typeface="Helvetica"/>
              <a:buChar char="•"/>
              <a:defRPr b="1">
                <a:solidFill>
                  <a:schemeClr val="accent2">
                    <a:satOff val="-17172"/>
                    <a:lumOff val="-11098"/>
                  </a:schemeClr>
                </a:solidFill>
              </a:defRPr>
            </a:pPr>
            <a:r>
              <a:t>settings.py</a:t>
            </a:r>
            <a:r>
              <a:rPr b="0">
                <a:solidFill>
                  <a:srgbClr val="000000"/>
                </a:solidFill>
              </a:rPr>
              <a:t> — модуль с настройками самого проекта. Включает описание конфигурации базы данных проекта, пути ключевых папок, важные параметры, связанные с безопасностью, и пр.;</a:t>
            </a:r>
          </a:p>
          <a:p>
            <a:pPr marL="496887" indent="-357185" algn="just">
              <a:buClr>
                <a:srgbClr val="D5D5D5"/>
              </a:buClr>
              <a:buSzPct val="100000"/>
              <a:buFont typeface="Helvetica"/>
              <a:buChar char="•"/>
              <a:defRPr b="1">
                <a:solidFill>
                  <a:schemeClr val="accent2">
                    <a:satOff val="-17172"/>
                    <a:lumOff val="-11098"/>
                  </a:schemeClr>
                </a:solidFill>
              </a:defRPr>
            </a:pPr>
            <a:r>
              <a:t>urls.py</a:t>
            </a:r>
            <a:r>
              <a:rPr b="0">
                <a:solidFill>
                  <a:srgbClr val="000000"/>
                </a:solidFill>
              </a:rPr>
              <a:t> — модуль с маршрутами уровня проекта (о них мы поговорим позже);</a:t>
            </a:r>
          </a:p>
          <a:p>
            <a:pPr marL="496887" indent="-357185" algn="just">
              <a:buClr>
                <a:srgbClr val="D5D5D5"/>
              </a:buClr>
              <a:buSzPct val="100000"/>
              <a:buFont typeface="Helvetica"/>
              <a:buChar char="•"/>
              <a:defRPr b="1">
                <a:solidFill>
                  <a:schemeClr val="accent2">
                    <a:satOff val="-17172"/>
                    <a:lumOff val="-11098"/>
                  </a:schemeClr>
                </a:solidFill>
              </a:defRPr>
            </a:pPr>
            <a:r>
              <a:t>wsgi.py</a:t>
            </a:r>
            <a:r>
              <a:rPr b="0"/>
              <a:t> </a:t>
            </a:r>
            <a:r>
              <a:rPr b="0">
                <a:solidFill>
                  <a:srgbClr val="000000"/>
                </a:solidFill>
              </a:rPr>
              <a:t>— модуль, связывающий проект с веб-сервером посредством интерфейса WSGI;</a:t>
            </a:r>
          </a:p>
          <a:p>
            <a:pPr marL="496887" indent="-357185" algn="just">
              <a:buClr>
                <a:srgbClr val="D5D5D5"/>
              </a:buClr>
              <a:buSzPct val="100000"/>
              <a:buFont typeface="Helvetica"/>
              <a:buChar char="•"/>
              <a:defRPr b="1">
                <a:solidFill>
                  <a:schemeClr val="accent2">
                    <a:satOff val="-17172"/>
                    <a:lumOff val="-11098"/>
                  </a:schemeClr>
                </a:solidFill>
              </a:defRPr>
            </a:pPr>
            <a:r>
              <a:t>asgi.py</a:t>
            </a:r>
            <a:r>
              <a:rPr b="0">
                <a:solidFill>
                  <a:srgbClr val="000000"/>
                </a:solidFill>
              </a:rPr>
              <a:t> (начиная с Django 3.0) — модуль, связывающий проект с веб-сервером через интерфейс ASGI.</a:t>
            </a:r>
          </a:p>
          <a:p>
            <a:pPr algn="just"/>
            <a:r>
              <a:t>Модули </a:t>
            </a:r>
            <a:r>
              <a:rPr b="1"/>
              <a:t>wsgi.py</a:t>
            </a:r>
            <a:r>
              <a:t> и </a:t>
            </a:r>
            <a:r>
              <a:rPr b="1"/>
              <a:t>asgi.py</a:t>
            </a:r>
            <a:r>
              <a:t> используются при публикации готового сайта в Интернете</a:t>
            </a:r>
          </a:p>
          <a:p>
            <a:pPr algn="just"/>
            <a:r>
              <a:t>Еще раз отметим, что пакет конфигурации хранит настройки, относящиеся к самому проекту и влияющие на все приложения, которые входят в состав этого проекта. Проект </a:t>
            </a:r>
            <a:r>
              <a:rPr i="1"/>
              <a:t>Django</a:t>
            </a:r>
            <a:r>
              <a:t> мы можем поместить в любое место файловой системы компьютера.</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Отладочный веб-сервер Django"/>
          <p:cNvSpPr txBox="1"/>
          <p:nvPr/>
        </p:nvSpPr>
        <p:spPr>
          <a:xfrm>
            <a:off x="1951652" y="371261"/>
            <a:ext cx="8288691"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Отладочный веб-сервер Django</a:t>
            </a:r>
          </a:p>
        </p:txBody>
      </p:sp>
      <p:sp>
        <p:nvSpPr>
          <p:cNvPr id="166" name="В состав Django входит отладочный веб-сервер, написанный на самом языке Python. Чтобы запустить его, следует в командной строке перейти непосредственно в папку проекта (именно в нее, а не в папку, в которой находится папка проекта!) и отдать команду:…"/>
          <p:cNvSpPr txBox="1"/>
          <p:nvPr/>
        </p:nvSpPr>
        <p:spPr>
          <a:xfrm>
            <a:off x="651019" y="1801958"/>
            <a:ext cx="10889962" cy="3254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 состав Django входит </a:t>
            </a:r>
            <a:r>
              <a:rPr i="1"/>
              <a:t>отладочный веб-сервер</a:t>
            </a:r>
            <a:r>
              <a:t>, написанный на самом языке Python. Чтобы запустить его, следует в командной строке перейти </a:t>
            </a:r>
            <a:r>
              <a:rPr b="1" u="sng"/>
              <a:t>непосредственно в папку проекта (именно в нее, а не в папку, в которой находится папка проекта!)</a:t>
            </a:r>
            <a:r>
              <a:rPr b="1"/>
              <a:t> </a:t>
            </a:r>
            <a:r>
              <a:t>и отдать команду:</a:t>
            </a:r>
          </a:p>
          <a:p>
            <a:pPr algn="just">
              <a:defRPr>
                <a:solidFill>
                  <a:schemeClr val="accent2">
                    <a:satOff val="-17172"/>
                    <a:lumOff val="-11098"/>
                  </a:schemeClr>
                </a:solidFill>
              </a:defRPr>
            </a:pPr>
            <a:r>
              <a:t>manage.py runserver</a:t>
            </a:r>
            <a:endParaRPr sz="1400">
              <a:solidFill>
                <a:srgbClr val="D5D5D5"/>
              </a:solidFill>
            </a:endParaRPr>
          </a:p>
          <a:p>
            <a:pPr algn="just"/>
            <a:r>
              <a:t>Здесь мы пользуемся уже утилитой </a:t>
            </a:r>
            <a:r>
              <a:rPr b="1"/>
              <a:t>manage.py</a:t>
            </a:r>
            <a:r>
              <a:t> , сгенерированной программой </a:t>
            </a:r>
            <a:r>
              <a:rPr b="1"/>
              <a:t>django-admin</a:t>
            </a:r>
            <a:r>
              <a:t> при создании проекта. Команда </a:t>
            </a:r>
            <a:r>
              <a:rPr b="1"/>
              <a:t>runserver</a:t>
            </a:r>
            <a:r>
              <a:t> , которую мы записали после имени этой утилиты, как раз и запускает </a:t>
            </a:r>
            <a:r>
              <a:rPr i="1"/>
              <a:t>отладочный веб-сервер</a:t>
            </a:r>
            <a:r>
              <a:t>. Последний выдаст сообщение о том, что сайт успешно запущен (конечно, если его код не содержит ошибок) и доступен по интернет-адресу </a:t>
            </a:r>
            <a:r>
              <a:rPr u="sng">
                <a:solidFill>
                  <a:srgbClr val="0000FF"/>
                </a:solidFill>
                <a:uFill>
                  <a:solidFill>
                    <a:srgbClr val="0000FF"/>
                  </a:solidFill>
                </a:uFill>
                <a:hlinkClick r:id="rId2" invalidUrl="" action="" tgtFrame="" tooltip="" history="1" highlightClick="0" endSnd="0"/>
              </a:rPr>
              <a:t>http://127.0.0.1:8000/</a:t>
            </a:r>
            <a:r>
              <a:t> (или </a:t>
            </a:r>
            <a:r>
              <a:rPr u="sng">
                <a:solidFill>
                  <a:srgbClr val="0000FF"/>
                </a:solidFill>
                <a:uFill>
                  <a:solidFill>
                    <a:srgbClr val="0000FF"/>
                  </a:solidFill>
                </a:uFill>
                <a:hlinkClick r:id="rId3" invalidUrl="" action="" tgtFrame="" tooltip="" history="1" highlightClick="0" endSnd="0"/>
              </a:rPr>
              <a:t>http://localhost:8000/</a:t>
            </a:r>
            <a:r>
              <a:t>). Как видим, отладочный сервер по умолчанию работает через TCP-порт 8000 (впрочем, при необходимости можно использовать другой порт). Для остановки отладочного веб-сервера достаточно нажать комбинацию клавиш &lt;Ctrl&gt;+&lt;Break&gt;.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Приложения"/>
          <p:cNvSpPr txBox="1"/>
          <p:nvPr/>
        </p:nvSpPr>
        <p:spPr>
          <a:xfrm>
            <a:off x="4451717" y="371261"/>
            <a:ext cx="3288562"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Приложения</a:t>
            </a:r>
          </a:p>
        </p:txBody>
      </p:sp>
      <p:sp>
        <p:nvSpPr>
          <p:cNvPr id="171" name="Приложение в терминологии Django — это отдельный фрагмент функциональности разрабатываемого сайта, более или менее независимый от других таких же фрагментов и входящий в состав проекта. Приложение может реализовывать работу всего сайта, его раздела или ж"/>
          <p:cNvSpPr txBox="1"/>
          <p:nvPr/>
        </p:nvSpPr>
        <p:spPr>
          <a:xfrm>
            <a:off x="651019" y="1801958"/>
            <a:ext cx="10889962" cy="3254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a:pPr>
            <a:r>
              <a:t>Приложение</a:t>
            </a:r>
            <a:r>
              <a:rPr b="0"/>
              <a:t> в терминологии </a:t>
            </a:r>
            <a:r>
              <a:rPr b="0" i="1"/>
              <a:t>Django</a:t>
            </a:r>
            <a:r>
              <a:rPr b="0"/>
              <a:t> — это отдельный фрагмент функциональности разрабатываемого сайта, более или менее независимый от других таких же фрагментов и входящий в состав проекта. Приложение может реализовывать работу всего сайта, его раздела или же какой-либо внутренней подсистемы сайта, используемой другими приложениями. Любое приложение представляется обычным пакетом Python (пакет приложения), в котором содержатся модули с программным кодом. Этот пакет находится в папке проекта — там же, где располагается пакет конфигурации. Имя пакета приложения станет именем самого приложения. Нам нужно сделать так, чтобы наш сайт выводил перечень объявлений, оставленных посетителями. Для этого мы создадим новое приложение, которое незатейливо назовем </a:t>
            </a:r>
            <a:r>
              <a:t>bboard</a:t>
            </a:r>
            <a:r>
              <a:rPr b="0"/>
              <a:t>.</a:t>
            </a:r>
          </a:p>
          <a:p>
            <a:pPr algn="just"/>
            <a:r>
              <a:t>Новое приложение создается следующим образом. Сначала остановим отладочный веб-сервер. В командной строке проверим, находимся ли мы в папке проекта, и наберем команду:</a:t>
            </a:r>
          </a:p>
          <a:p>
            <a:pPr algn="just">
              <a:defRPr>
                <a:solidFill>
                  <a:schemeClr val="accent2">
                    <a:satOff val="-17172"/>
                    <a:lumOff val="-11098"/>
                  </a:schemeClr>
                </a:solidFill>
              </a:defRPr>
            </a:pPr>
            <a:r>
              <a:t>manage.py startapp bboard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Команда startapp утилиты manage.py запускает создание нового &quot;пустого&quot; приложения, имя которого указано после этой команды. Посмотрим, что создала утилита manage.py. Прежде всего это папка bboard, формирующая одноименный пакет приложения и расположенная "/>
          <p:cNvSpPr txBox="1"/>
          <p:nvPr/>
        </p:nvSpPr>
        <p:spPr>
          <a:xfrm>
            <a:off x="553010" y="1509858"/>
            <a:ext cx="11085980" cy="38382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Команда </a:t>
            </a:r>
            <a:r>
              <a:rPr b="1"/>
              <a:t>startapp</a:t>
            </a:r>
            <a:r>
              <a:t> утилиты </a:t>
            </a:r>
            <a:r>
              <a:rPr b="1"/>
              <a:t>manage.py</a:t>
            </a:r>
            <a:r>
              <a:t> запускает создание нового "пустого" приложения, имя которого указано после этой команды. Посмотрим, что создала утилита </a:t>
            </a:r>
            <a:r>
              <a:rPr b="1"/>
              <a:t>manage.py</a:t>
            </a:r>
            <a:r>
              <a:t>. Прежде всего это папка </a:t>
            </a:r>
            <a:r>
              <a:rPr i="1"/>
              <a:t>bboard</a:t>
            </a:r>
            <a:r>
              <a:t>, формирующая одноименный пакет приложения и расположенная в папке проекта. В ней находятся следующие папки и файлы:</a:t>
            </a:r>
          </a:p>
          <a:p>
            <a:pPr marL="496887" indent="-357185" algn="just">
              <a:buClr>
                <a:srgbClr val="D5D5D5"/>
              </a:buClr>
              <a:buSzPct val="100000"/>
              <a:buFont typeface="Helvetica"/>
              <a:buChar char="•"/>
              <a:defRPr b="1">
                <a:solidFill>
                  <a:schemeClr val="accent2">
                    <a:satOff val="-17172"/>
                    <a:lumOff val="-11098"/>
                  </a:schemeClr>
                </a:solidFill>
              </a:defRPr>
            </a:pPr>
            <a:r>
              <a:t>migrations</a:t>
            </a:r>
            <a:r>
              <a:rPr b="0">
                <a:solidFill>
                  <a:srgbClr val="000000"/>
                </a:solidFill>
              </a:rPr>
              <a:t> — папка вложенного пакета, в котором будут храниться сгенерированные Django миграции (о них разговор пойдет позже). Пока что в папке находит- ся лишь пустой файл </a:t>
            </a:r>
            <a:r>
              <a:rPr>
                <a:solidFill>
                  <a:srgbClr val="000000"/>
                </a:solidFill>
              </a:rPr>
              <a:t>__init__.py</a:t>
            </a:r>
            <a:r>
              <a:rPr b="0">
                <a:solidFill>
                  <a:srgbClr val="000000"/>
                </a:solidFill>
              </a:rPr>
              <a:t> , помечающий ее как полноценный пакет Python;</a:t>
            </a:r>
          </a:p>
          <a:p>
            <a:pPr marL="496887" indent="-357185" algn="just">
              <a:buClr>
                <a:srgbClr val="D5D5D5"/>
              </a:buClr>
              <a:buSzPct val="100000"/>
              <a:buFont typeface="Helvetica"/>
              <a:buChar char="•"/>
              <a:defRPr b="1">
                <a:solidFill>
                  <a:schemeClr val="accent2">
                    <a:satOff val="-17172"/>
                    <a:lumOff val="-11098"/>
                  </a:schemeClr>
                </a:solidFill>
              </a:defRPr>
            </a:pPr>
            <a:r>
              <a:t>__init__.py</a:t>
            </a:r>
            <a:r>
              <a:rPr b="0">
                <a:solidFill>
                  <a:srgbClr val="000000"/>
                </a:solidFill>
              </a:rPr>
              <a:t> — пустой файл, сигнализирующий исполняющей среде Python, что эта папка — пакет;</a:t>
            </a:r>
          </a:p>
          <a:p>
            <a:pPr marL="496887" indent="-357185" algn="just">
              <a:buClr>
                <a:srgbClr val="D5D5D5"/>
              </a:buClr>
              <a:buSzPct val="100000"/>
              <a:buFont typeface="Helvetica"/>
              <a:buChar char="•"/>
              <a:defRPr b="1">
                <a:solidFill>
                  <a:schemeClr val="accent2">
                    <a:satOff val="-17172"/>
                    <a:lumOff val="-11098"/>
                  </a:schemeClr>
                </a:solidFill>
              </a:defRPr>
            </a:pPr>
            <a:r>
              <a:t>admin.py</a:t>
            </a:r>
            <a:r>
              <a:rPr b="0">
                <a:solidFill>
                  <a:srgbClr val="000000"/>
                </a:solidFill>
              </a:rPr>
              <a:t> — модуль административных настроек и классов-редакторов;</a:t>
            </a:r>
          </a:p>
          <a:p>
            <a:pPr marL="496887" indent="-357185" algn="just">
              <a:buClr>
                <a:srgbClr val="D5D5D5"/>
              </a:buClr>
              <a:buSzPct val="100000"/>
              <a:buFont typeface="Helvetica"/>
              <a:buChar char="•"/>
              <a:defRPr b="1">
                <a:solidFill>
                  <a:schemeClr val="accent2">
                    <a:satOff val="-17172"/>
                    <a:lumOff val="-11098"/>
                  </a:schemeClr>
                </a:solidFill>
              </a:defRPr>
            </a:pPr>
            <a:r>
              <a:t>apps.py</a:t>
            </a:r>
            <a:r>
              <a:rPr b="0"/>
              <a:t> </a:t>
            </a:r>
            <a:r>
              <a:rPr b="0">
                <a:solidFill>
                  <a:srgbClr val="000000"/>
                </a:solidFill>
              </a:rPr>
              <a:t>— модуль с настройками приложения;</a:t>
            </a:r>
          </a:p>
          <a:p>
            <a:pPr marL="496887" indent="-357185" algn="just">
              <a:buClr>
                <a:srgbClr val="D5D5D5"/>
              </a:buClr>
              <a:buSzPct val="100000"/>
              <a:buFont typeface="Helvetica"/>
              <a:buChar char="•"/>
              <a:defRPr b="1">
                <a:solidFill>
                  <a:schemeClr val="accent2">
                    <a:satOff val="-17172"/>
                    <a:lumOff val="-11098"/>
                  </a:schemeClr>
                </a:solidFill>
              </a:defRPr>
            </a:pPr>
            <a:r>
              <a:t>models.py</a:t>
            </a:r>
            <a:r>
              <a:rPr b="0">
                <a:solidFill>
                  <a:srgbClr val="000000"/>
                </a:solidFill>
              </a:rPr>
              <a:t> — модуль с моделями;</a:t>
            </a:r>
          </a:p>
          <a:p>
            <a:pPr marL="496887" indent="-357185" algn="just">
              <a:buClr>
                <a:srgbClr val="D5D5D5"/>
              </a:buClr>
              <a:buSzPct val="100000"/>
              <a:buFont typeface="Helvetica"/>
              <a:buChar char="•"/>
              <a:defRPr b="1">
                <a:solidFill>
                  <a:schemeClr val="accent2">
                    <a:satOff val="-17172"/>
                    <a:lumOff val="-11098"/>
                  </a:schemeClr>
                </a:solidFill>
              </a:defRPr>
            </a:pPr>
            <a:r>
              <a:t>tests.py</a:t>
            </a:r>
            <a:r>
              <a:rPr b="0">
                <a:solidFill>
                  <a:srgbClr val="000000"/>
                </a:solidFill>
              </a:rPr>
              <a:t> — модуль с тестирующими процедурами;</a:t>
            </a:r>
          </a:p>
          <a:p>
            <a:pPr marL="496887" indent="-357185" algn="just">
              <a:buClr>
                <a:srgbClr val="D5D5D5"/>
              </a:buClr>
              <a:buSzPct val="100000"/>
              <a:buFont typeface="Helvetica"/>
              <a:buChar char="•"/>
              <a:defRPr b="1">
                <a:solidFill>
                  <a:schemeClr val="accent2">
                    <a:satOff val="-17172"/>
                    <a:lumOff val="-11098"/>
                  </a:schemeClr>
                </a:solidFill>
              </a:defRPr>
            </a:pPr>
            <a:r>
              <a:t>views.py</a:t>
            </a:r>
            <a:r>
              <a:rPr b="0">
                <a:solidFill>
                  <a:srgbClr val="000000"/>
                </a:solidFill>
              </a:rPr>
              <a:t> — модуль с контроллерами.</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Зарегистрируем только что созданное приложение в проекте. Найдем в пакете конфигурации файл settings.py (о котором уже упоминалось ранее), откроем его в текстовом редакторе и отыщем следующий фрагмент кода:…"/>
          <p:cNvSpPr txBox="1"/>
          <p:nvPr/>
        </p:nvSpPr>
        <p:spPr>
          <a:xfrm>
            <a:off x="553010" y="1217758"/>
            <a:ext cx="11085980" cy="44224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Зарегистрируем только что созданное приложение в проекте. Найдем в </a:t>
            </a:r>
            <a:r>
              <a:rPr>
                <a:solidFill>
                  <a:schemeClr val="accent3">
                    <a:lumOff val="-8313"/>
                  </a:schemeClr>
                </a:solidFill>
              </a:rPr>
              <a:t>пакете конфигурации</a:t>
            </a:r>
            <a:r>
              <a:t> файл </a:t>
            </a:r>
            <a:r>
              <a:rPr>
                <a:solidFill>
                  <a:schemeClr val="accent3">
                    <a:lumOff val="-8313"/>
                  </a:schemeClr>
                </a:solidFill>
              </a:rPr>
              <a:t>settings.py</a:t>
            </a:r>
            <a:r>
              <a:t> (о котором уже упоминалось ранее), откроем его в текстовом редакторе и отыщем следующий фрагмент кода:</a:t>
            </a:r>
          </a:p>
          <a:p>
            <a:pPr algn="just">
              <a:defRPr>
                <a:solidFill>
                  <a:schemeClr val="accent2">
                    <a:satOff val="-17172"/>
                    <a:lumOff val="-11098"/>
                  </a:schemeClr>
                </a:solidFill>
              </a:defRPr>
            </a:pPr>
            <a:r>
              <a:t>INSTALLED_APPS = [</a:t>
            </a:r>
          </a:p>
          <a:p>
            <a:pPr algn="just">
              <a:defRPr>
                <a:solidFill>
                  <a:schemeClr val="accent2">
                    <a:satOff val="-17172"/>
                    <a:lumOff val="-11098"/>
                  </a:schemeClr>
                </a:solidFill>
              </a:defRPr>
            </a:pPr>
            <a:r>
              <a:t>'django.contrib.admin',</a:t>
            </a:r>
          </a:p>
          <a:p>
            <a:pPr algn="just">
              <a:defRPr>
                <a:solidFill>
                  <a:schemeClr val="accent2">
                    <a:satOff val="-17172"/>
                    <a:lumOff val="-11098"/>
                  </a:schemeClr>
                </a:solidFill>
              </a:defRPr>
            </a:pPr>
            <a:r>
              <a:t>'django.contrib.auth',</a:t>
            </a:r>
          </a:p>
          <a:p>
            <a:pPr algn="just">
              <a:defRPr>
                <a:solidFill>
                  <a:schemeClr val="accent2">
                    <a:satOff val="-17172"/>
                    <a:lumOff val="-11098"/>
                  </a:schemeClr>
                </a:solidFill>
              </a:defRPr>
            </a:pPr>
            <a:r>
              <a:t>'django.contrib.contenttypes',</a:t>
            </a:r>
          </a:p>
          <a:p>
            <a:pPr algn="just">
              <a:defRPr>
                <a:solidFill>
                  <a:schemeClr val="accent2">
                    <a:satOff val="-17172"/>
                    <a:lumOff val="-11098"/>
                  </a:schemeClr>
                </a:solidFill>
              </a:defRPr>
            </a:pPr>
            <a:r>
              <a:t>'django.contrib.sessions',</a:t>
            </a:r>
          </a:p>
          <a:p>
            <a:pPr algn="just">
              <a:defRPr>
                <a:solidFill>
                  <a:schemeClr val="accent2">
                    <a:satOff val="-17172"/>
                    <a:lumOff val="-11098"/>
                  </a:schemeClr>
                </a:solidFill>
              </a:defRPr>
            </a:pPr>
            <a:r>
              <a:t>'django.contrib.messages',</a:t>
            </a:r>
          </a:p>
          <a:p>
            <a:pPr algn="just">
              <a:defRPr>
                <a:solidFill>
                  <a:schemeClr val="accent2">
                    <a:satOff val="-17172"/>
                    <a:lumOff val="-11098"/>
                  </a:schemeClr>
                </a:solidFill>
              </a:defRPr>
            </a:pPr>
            <a:r>
              <a:t>'django.contrib.staticfiles',</a:t>
            </a:r>
          </a:p>
          <a:p>
            <a:pPr algn="just">
              <a:defRPr>
                <a:solidFill>
                  <a:schemeClr val="accent2">
                    <a:satOff val="-17172"/>
                    <a:lumOff val="-11098"/>
                  </a:schemeClr>
                </a:solidFill>
              </a:defRPr>
            </a:pPr>
            <a:r>
              <a:t>]</a:t>
            </a:r>
            <a:endParaRPr sz="1400"/>
          </a:p>
          <a:p>
            <a:pPr algn="just"/>
            <a:r>
              <a:t>Список, хранящийся в переменной </a:t>
            </a:r>
            <a:r>
              <a:rPr i="1"/>
              <a:t>INSTALLED_APPS</a:t>
            </a:r>
            <a:r>
              <a:t> , перечисляет все приложения, зарегистрированные в проекте и участвующие в его работе. Изначально в этом списке присутствуют только стандартные приложения, входящие в состав Django и реализующие различные встроенные подсистемы фреймворка. Так, приложение </a:t>
            </a:r>
            <a:r>
              <a:rPr i="1"/>
              <a:t>django.contrib.auth</a:t>
            </a:r>
            <a:r>
              <a:t> реализует подсистему разграничения доступа, а приложение </a:t>
            </a:r>
            <a:r>
              <a:rPr i="1"/>
              <a:t>django.contrib.sessions</a:t>
            </a:r>
            <a:r>
              <a:t> — подсистему, обслуживающую серверные сессии.</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В этой &quot;теплой&quot; компании явно не хватает нашего приложения bboard . Добавим его, включив в список новый элемент:…"/>
          <p:cNvSpPr txBox="1"/>
          <p:nvPr/>
        </p:nvSpPr>
        <p:spPr>
          <a:xfrm>
            <a:off x="553010" y="1948007"/>
            <a:ext cx="11085980" cy="29619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 этой "теплой" компании явно не хватает нашего приложения </a:t>
            </a:r>
            <a:r>
              <a:rPr b="1"/>
              <a:t>bboard</a:t>
            </a:r>
            <a:r>
              <a:t> . Добавим его, включив в список новый элемент:</a:t>
            </a:r>
          </a:p>
          <a:p>
            <a:pPr>
              <a:defRPr>
                <a:solidFill>
                  <a:schemeClr val="accent2">
                    <a:satOff val="-17172"/>
                    <a:lumOff val="-11098"/>
                  </a:schemeClr>
                </a:solidFill>
              </a:defRPr>
            </a:pPr>
            <a:r>
              <a:t>INSTALLED_APPS = [</a:t>
            </a:r>
          </a:p>
          <a:p>
            <a:pPr>
              <a:defRPr>
                <a:solidFill>
                  <a:schemeClr val="accent2">
                    <a:satOff val="-17172"/>
                    <a:lumOff val="-11098"/>
                  </a:schemeClr>
                </a:solidFill>
              </a:defRPr>
            </a:pPr>
            <a:r>
              <a:t>...</a:t>
            </a:r>
          </a:p>
          <a:p>
            <a:pPr>
              <a:defRPr>
                <a:solidFill>
                  <a:schemeClr val="accent2">
                    <a:satOff val="-17172"/>
                    <a:lumOff val="-11098"/>
                  </a:schemeClr>
                </a:solidFill>
              </a:defRPr>
            </a:pPr>
            <a:r>
              <a:t>'bboard.apps.BboardConfig',</a:t>
            </a:r>
          </a:p>
          <a:p>
            <a:pPr>
              <a:defRPr>
                <a:solidFill>
                  <a:schemeClr val="accent2">
                    <a:satOff val="-17172"/>
                    <a:lumOff val="-11098"/>
                  </a:schemeClr>
                </a:solidFill>
              </a:defRPr>
            </a:pPr>
            <a:r>
              <a:t>]</a:t>
            </a:r>
            <a:endParaRPr sz="1400"/>
          </a:p>
          <a:p>
            <a:pPr algn="just"/>
            <a:r>
              <a:t>Мы указали строку с путем к классу </a:t>
            </a:r>
            <a:r>
              <a:rPr b="1"/>
              <a:t>BboardConfig</a:t>
            </a:r>
            <a:r>
              <a:t>, описывающему конфигурацию приложения и объявленному в модуле </a:t>
            </a:r>
            <a:r>
              <a:rPr b="1"/>
              <a:t>apps.py</a:t>
            </a:r>
            <a:r>
              <a:t> пакета приложения </a:t>
            </a:r>
            <a:r>
              <a:rPr b="1"/>
              <a:t>bboard</a:t>
            </a:r>
            <a:r>
              <a:t>. Сохраним и закроем файл </a:t>
            </a:r>
            <a:r>
              <a:rPr b="1"/>
              <a:t>settings.py</a:t>
            </a:r>
            <a:r>
              <a:t>. Но запускать отладочный веб-сервер пока не станем. Вместо этого сразу же напишем первый в нашей практике Django-программирования </a:t>
            </a:r>
            <a:r>
              <a:rPr b="1"/>
              <a:t>контроллер</a:t>
            </a:r>
            <a:r>
              <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Контроллеры"/>
          <p:cNvSpPr txBox="1"/>
          <p:nvPr/>
        </p:nvSpPr>
        <p:spPr>
          <a:xfrm>
            <a:off x="4348531" y="382960"/>
            <a:ext cx="3494937"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Контроллеры</a:t>
            </a:r>
          </a:p>
        </p:txBody>
      </p:sp>
      <p:sp>
        <p:nvSpPr>
          <p:cNvPr id="180" name="Контроллер Django — это код, запускаемый при обращении по интернет-адресу определенного формата и в ответ выводящий на экран определенную веб-страницу.…"/>
          <p:cNvSpPr txBox="1"/>
          <p:nvPr/>
        </p:nvSpPr>
        <p:spPr>
          <a:xfrm>
            <a:off x="651019" y="1217758"/>
            <a:ext cx="10889962" cy="44224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a:pPr>
            <a:r>
              <a:t>Контроллер Django</a:t>
            </a:r>
            <a:r>
              <a:rPr b="0"/>
              <a:t> — это код, запускаемый при обращении по интернет-адресу определенного формата и в ответ выводящий на экран определенную веб-страницу.</a:t>
            </a:r>
          </a:p>
          <a:p>
            <a:pPr algn="just"/>
            <a:r>
              <a:t>Контроллер Django может представлять собой как функцию (</a:t>
            </a:r>
            <a:r>
              <a:rPr i="1"/>
              <a:t>контроллер-функция</a:t>
            </a:r>
            <a:r>
              <a:t>), так и класс (</a:t>
            </a:r>
            <a:r>
              <a:rPr i="1"/>
              <a:t>контроллер-класс</a:t>
            </a:r>
            <a:r>
              <a:t>). Первые более универсальны, но зачастую трудоемки в программировании, вторые позволяют выполнить типовые задачи, наподобие вывода списка каких-либо позиций, минимумом кода. Для хранения кода контроллеров изначально предназначается модуль </a:t>
            </a:r>
            <a:r>
              <a:rPr b="1"/>
              <a:t>views.py</a:t>
            </a:r>
            <a:r>
              <a:t>, создаваемый в каждом пакете приложения. Напишем контроллер, который будет выводить... нет, не список объявлений — этого списка у нас пока нет (у нас и базы данных-то нет), а пока только текст, сообщающий, что будущие посетители сайта со временем увидят на этой страничке список объявлений. Это будет </a:t>
            </a:r>
            <a:r>
              <a:rPr b="1"/>
              <a:t>контроллер-функция</a:t>
            </a:r>
            <a:r>
              <a:t>. Откроем модуль </a:t>
            </a:r>
            <a:r>
              <a:rPr>
                <a:solidFill>
                  <a:schemeClr val="accent3">
                    <a:lumOff val="-8313"/>
                  </a:schemeClr>
                </a:solidFill>
              </a:rPr>
              <a:t>views.py</a:t>
            </a:r>
            <a:r>
              <a:t> пакета приложения </a:t>
            </a:r>
            <a:r>
              <a:rPr>
                <a:solidFill>
                  <a:schemeClr val="accent3">
                    <a:lumOff val="-8313"/>
                  </a:schemeClr>
                </a:solidFill>
              </a:rPr>
              <a:t>bboard</a:t>
            </a:r>
            <a:r>
              <a:t> , удалим имеющийся там небольшой код и заменим его  следующим кодом.</a:t>
            </a:r>
          </a:p>
          <a:p>
            <a:pPr>
              <a:defRPr>
                <a:solidFill>
                  <a:schemeClr val="accent2">
                    <a:satOff val="-17172"/>
                    <a:lumOff val="-11098"/>
                  </a:schemeClr>
                </a:solidFill>
              </a:defRPr>
            </a:pPr>
            <a:r>
              <a:t>from django.http import HttpResponse</a:t>
            </a:r>
          </a:p>
          <a:p>
            <a:pPr>
              <a:defRPr>
                <a:solidFill>
                  <a:schemeClr val="accent2">
                    <a:satOff val="-17172"/>
                    <a:lumOff val="-11098"/>
                  </a:schemeClr>
                </a:solidFill>
              </a:defRPr>
            </a:pPr>
          </a:p>
          <a:p>
            <a:pPr>
              <a:defRPr>
                <a:solidFill>
                  <a:schemeClr val="accent2">
                    <a:satOff val="-17172"/>
                    <a:lumOff val="-11098"/>
                  </a:schemeClr>
                </a:solidFill>
              </a:defRPr>
            </a:pPr>
            <a:r>
              <a:t>def index(request):</a:t>
            </a:r>
          </a:p>
          <a:p>
            <a:pPr>
              <a:defRPr>
                <a:solidFill>
                  <a:schemeClr val="accent2">
                    <a:satOff val="-17172"/>
                    <a:lumOff val="-11098"/>
                  </a:schemeClr>
                </a:solidFill>
              </a:defRPr>
            </a:pPr>
            <a:r>
              <a:t>    return HttpResponse("Здесь будет выведен список объявлений.")</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Наш контроллер — это, собственно, функция index() . Единственное, что она делает, — отправляет клиенту текстовое сообщение: Здесь будет выведен список объявлений. Но это только пока...…"/>
          <p:cNvSpPr txBox="1"/>
          <p:nvPr/>
        </p:nvSpPr>
        <p:spPr>
          <a:xfrm>
            <a:off x="553010" y="1363808"/>
            <a:ext cx="11085980" cy="41303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Наш контроллер — это, собственно, функция </a:t>
            </a:r>
            <a:r>
              <a:rPr b="1"/>
              <a:t>index()</a:t>
            </a:r>
            <a:r>
              <a:t> . Единственное, что она делает, — отправляет клиенту текстовое сообщение: Здесь будет выведен список объявлений. Но это только пока...</a:t>
            </a:r>
          </a:p>
          <a:p>
            <a:pPr algn="just"/>
            <a:r>
              <a:t>Любой </a:t>
            </a:r>
            <a:r>
              <a:rPr b="1"/>
              <a:t>контроллер-функция</a:t>
            </a:r>
            <a:r>
              <a:t> в качестве единственного обязательного параметра принимает экземпляр класса </a:t>
            </a:r>
            <a:r>
              <a:rPr b="1"/>
              <a:t>HttpRequest</a:t>
            </a:r>
            <a:r>
              <a:t> , хранящий различные сведения о полученном запросе: запрашиваемый интернет-адрес, данные, полученные от посетителя, служебную информацию от самого веб-обозревателя и пр. По традиции этот параметр называется </a:t>
            </a:r>
            <a:r>
              <a:rPr b="1"/>
              <a:t>request</a:t>
            </a:r>
            <a:r>
              <a:t>. В нашем случае мы его никак не используем. В теле функции мы создаем экземпляр класса </a:t>
            </a:r>
            <a:r>
              <a:rPr b="1"/>
              <a:t>HttpResponse</a:t>
            </a:r>
            <a:r>
              <a:t>(он объявлен в модуле django.http), который будет представлять ответ, отправляемый клиенту. Содержимое этого ответа — собственно текстовое сообщение — указываем единственным параметром конструктора этого класса. Готовый экземпляр класса возвращаем в качестве результата. Осталось запустить отладочный веб-сервер, набрать в веб-обозревателе адрес вида </a:t>
            </a:r>
            <a:r>
              <a:rPr u="sng">
                <a:solidFill>
                  <a:srgbClr val="0000FF"/>
                </a:solidFill>
                <a:uFill>
                  <a:solidFill>
                    <a:srgbClr val="0000FF"/>
                  </a:solidFill>
                </a:uFill>
                <a:hlinkClick r:id="rId2" invalidUrl="" action="" tgtFrame="" tooltip="" history="1" highlightClick="0" endSnd="0"/>
              </a:rPr>
              <a:t>http://localhost:8000/bboard/</a:t>
            </a:r>
          </a:p>
          <a:p>
            <a:pPr algn="just"/>
            <a:r>
              <a:t>Минуточку! А с чего мы взяли, что при наборе такого интернет-адреса Django запустит на выполнение именно написанный нами контроллер-функцию </a:t>
            </a:r>
            <a:r>
              <a:rPr b="1"/>
              <a:t>index()</a:t>
            </a:r>
            <a:r>
              <a:t>? Ведь мы нигде явно не связали </a:t>
            </a:r>
            <a:r>
              <a:rPr b="1"/>
              <a:t>интернет-адрес</a:t>
            </a:r>
            <a:r>
              <a:t> с </a:t>
            </a:r>
            <a:r>
              <a:rPr b="1"/>
              <a:t>контроллером</a:t>
            </a:r>
            <a: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0" name="Прямоугольник"/>
          <p:cNvSpPr/>
          <p:nvPr/>
        </p:nvSpPr>
        <p:spPr>
          <a:xfrm>
            <a:off x="964098" y="3836861"/>
            <a:ext cx="5460987" cy="798039"/>
          </a:xfrm>
          <a:prstGeom prst="rect">
            <a:avLst/>
          </a:prstGeom>
          <a:solidFill>
            <a:srgbClr val="BCBCBC"/>
          </a:solidFill>
          <a:ln w="12700">
            <a:miter lim="400000"/>
          </a:ln>
        </p:spPr>
        <p:txBody>
          <a:bodyPr lIns="45718" tIns="45718" rIns="45718" bIns="45718" anchor="ctr"/>
          <a:lstStyle/>
          <a:p>
            <a:pPr>
              <a:defRPr>
                <a:solidFill>
                  <a:srgbClr val="FFFFFF"/>
                </a:solidFill>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Маршруты и маршрутизатор"/>
          <p:cNvSpPr txBox="1"/>
          <p:nvPr/>
        </p:nvSpPr>
        <p:spPr>
          <a:xfrm>
            <a:off x="2258115" y="382960"/>
            <a:ext cx="7675767"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Маршруты и маршрутизатор</a:t>
            </a:r>
          </a:p>
        </p:txBody>
      </p:sp>
      <p:sp>
        <p:nvSpPr>
          <p:cNvPr id="185" name="Сделать это очень просто. Нужно всего лишь:…"/>
          <p:cNvSpPr txBox="1"/>
          <p:nvPr/>
        </p:nvSpPr>
        <p:spPr>
          <a:xfrm>
            <a:off x="651019" y="1217758"/>
            <a:ext cx="10889962" cy="50066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Сделать это очень просто. Нужно всего лишь:</a:t>
            </a:r>
          </a:p>
          <a:p>
            <a:pPr marL="180472" indent="-180472" algn="just">
              <a:buSzPct val="100000"/>
              <a:buChar char="•"/>
            </a:pPr>
            <a:r>
              <a:t>объявить связь пути определенного формата (</a:t>
            </a:r>
            <a:r>
              <a:rPr i="1"/>
              <a:t>шаблонного пути</a:t>
            </a:r>
            <a:r>
              <a:t>) с определенным контроллером — иначе говоря, маршрут.</a:t>
            </a:r>
          </a:p>
          <a:p>
            <a:pPr marL="180472" indent="-180472" algn="just">
              <a:buSzPct val="100000"/>
              <a:buChar char="•"/>
              <a:defRPr i="1"/>
            </a:pPr>
            <a:r>
              <a:t>Путь</a:t>
            </a:r>
            <a:r>
              <a:rPr i="0"/>
              <a:t> — это часть интернет-адреса, находящаяся между адресом хоста и набором GET-параметров (например, интернет-адрес </a:t>
            </a:r>
            <a:r>
              <a:rPr i="0" u="sng">
                <a:solidFill>
                  <a:srgbClr val="0000FF"/>
                </a:solidFill>
                <a:uFill>
                  <a:solidFill>
                    <a:srgbClr val="0000FF"/>
                  </a:solidFill>
                </a:uFill>
                <a:hlinkClick r:id="rId2" invalidUrl="" action="" tgtFrame="" tooltip="" history="1" highlightClick="0" endSnd="0"/>
              </a:rPr>
              <a:t>http://localhost:8000/bboard/34/edit/</a:t>
            </a:r>
            <a:r>
              <a:rPr i="0"/>
              <a:t> содержит путь bboard/34/edit/).</a:t>
            </a:r>
          </a:p>
          <a:p>
            <a:pPr marL="180472" indent="-180472" algn="just">
              <a:buSzPct val="100000"/>
              <a:buChar char="•"/>
              <a:defRPr i="1"/>
            </a:pPr>
            <a:r>
              <a:t>Шаблонный путь</a:t>
            </a:r>
            <a:r>
              <a:rPr i="0"/>
              <a:t> должен завершаться символом слеша. Напротив, начальный слеш в нем не ставится;</a:t>
            </a:r>
          </a:p>
          <a:p>
            <a:pPr marL="180472" indent="-180472" algn="just">
              <a:buSzPct val="100000"/>
              <a:buChar char="•"/>
            </a:pPr>
            <a:r>
              <a:t>оформить все объявленные нами маршруты в виде списка маршрутов;</a:t>
            </a:r>
          </a:p>
          <a:p>
            <a:pPr marL="180472" indent="-180472" algn="just">
              <a:buSzPct val="100000"/>
              <a:buChar char="•"/>
            </a:pPr>
            <a:r>
              <a:t>оформить маршруты в строго определенном формате, чтобы подсистема маршрутизатора* смогла использовать готовый список в работе.</a:t>
            </a:r>
          </a:p>
          <a:p>
            <a:pPr algn="just"/>
            <a:r>
              <a:t>При поступлении любого запроса от клиента Django выделяет из запрашиваемого интернет-адреса путь, который передает маршрутизатору. Последний последовательно сравнивает его с шаблонными путями из списка маршрутов. Как только будет найдено совпадение, маршрутизатор передает управление контроллеру, связанному с совпавшим шаблонным путем.</a:t>
            </a:r>
          </a:p>
          <a:p>
            <a:pPr algn="just"/>
            <a:r>
              <a:t>Чтобы при запросе по интернет-адресу </a:t>
            </a:r>
            <a:r>
              <a:rPr u="sng">
                <a:solidFill>
                  <a:srgbClr val="0000FF"/>
                </a:solidFill>
                <a:uFill>
                  <a:solidFill>
                    <a:srgbClr val="0000FF"/>
                  </a:solidFill>
                </a:uFill>
                <a:hlinkClick r:id="rId3" invalidUrl="" action="" tgtFrame="" tooltip="" history="1" highlightClick="0" endSnd="0"/>
              </a:rPr>
              <a:t>http://localhost:8000/bboard/</a:t>
            </a:r>
            <a:r>
              <a:t> запускался только что написанный нами контроллер </a:t>
            </a:r>
            <a:r>
              <a:rPr b="1"/>
              <a:t>index()</a:t>
            </a:r>
            <a:r>
              <a:t> , нам нужно связать таковой с шаблонным путем </a:t>
            </a:r>
            <a:r>
              <a:rPr i="1"/>
              <a:t>bboard/</a:t>
            </a:r>
            <a:r>
              <a:t>. Знакомясь с проектом, мы заметили хранящийся в </a:t>
            </a:r>
            <a:r>
              <a:rPr>
                <a:solidFill>
                  <a:schemeClr val="accent3">
                    <a:lumOff val="-8313"/>
                  </a:schemeClr>
                </a:solidFill>
              </a:rPr>
              <a:t>пакете конфигурации</a:t>
            </a:r>
            <a:r>
              <a:t> модуль </a:t>
            </a:r>
            <a:r>
              <a:rPr>
                <a:solidFill>
                  <a:schemeClr val="accent3">
                    <a:lumOff val="-8313"/>
                  </a:schemeClr>
                </a:solidFill>
              </a:rPr>
              <a:t>urls.py</a:t>
            </a:r>
            <a:r>
              <a:t>, в котором записываются маршруты уровня проекта. Откроем этот модуль в текстовом редакторе и посмотрим, что он содержит.</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from django.contrib import admin…"/>
          <p:cNvSpPr txBox="1"/>
          <p:nvPr/>
        </p:nvSpPr>
        <p:spPr>
          <a:xfrm>
            <a:off x="553010" y="665308"/>
            <a:ext cx="11085980" cy="55273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chemeClr val="accent2">
                    <a:satOff val="-17172"/>
                    <a:lumOff val="-11098"/>
                  </a:schemeClr>
                </a:solidFill>
              </a:defRPr>
            </a:pPr>
            <a:r>
              <a:t>from django.contrib import admin</a:t>
            </a:r>
          </a:p>
          <a:p>
            <a:pPr>
              <a:defRPr>
                <a:solidFill>
                  <a:schemeClr val="accent2">
                    <a:satOff val="-17172"/>
                    <a:lumOff val="-11098"/>
                  </a:schemeClr>
                </a:solidFill>
              </a:defRPr>
            </a:pPr>
            <a:r>
              <a:t>from django.urls import path</a:t>
            </a:r>
          </a:p>
          <a:p>
            <a:pPr>
              <a:defRPr>
                <a:solidFill>
                  <a:schemeClr val="accent2">
                    <a:satOff val="-17172"/>
                    <a:lumOff val="-11098"/>
                  </a:schemeClr>
                </a:solidFill>
              </a:defRPr>
            </a:pPr>
            <a:r>
              <a:t>urlpatterns = [</a:t>
            </a:r>
          </a:p>
          <a:p>
            <a:pPr>
              <a:defRPr>
                <a:solidFill>
                  <a:schemeClr val="accent2">
                    <a:satOff val="-17172"/>
                    <a:lumOff val="-11098"/>
                  </a:schemeClr>
                </a:solidFill>
              </a:defRPr>
            </a:pPr>
            <a:r>
              <a:t>    path('admin/', admin.site.urls), ]</a:t>
            </a:r>
          </a:p>
          <a:p>
            <a:pPr>
              <a:defRPr sz="1400">
                <a:solidFill>
                  <a:srgbClr val="D5D5D5"/>
                </a:solidFill>
              </a:defRPr>
            </a:pPr>
          </a:p>
          <a:p>
            <a:pPr algn="just"/>
            <a:r>
              <a:t>Список маршрутов, оформленный в виде обычного списка Python, присваивается переменной </a:t>
            </a:r>
            <a:r>
              <a:rPr b="1"/>
              <a:t>urlpatterns</a:t>
            </a:r>
            <a:r>
              <a:t>. Каждый элемент списка маршрутов (т.е. каждый маршрут) должен представляться в виде результата, возвращаемого функцией </a:t>
            </a:r>
            <a:r>
              <a:rPr b="1"/>
              <a:t>path()</a:t>
            </a:r>
            <a:r>
              <a:t> из модуля </a:t>
            </a:r>
            <a:r>
              <a:rPr b="1"/>
              <a:t>django.urls</a:t>
            </a:r>
            <a:r>
              <a:t>. Последняя в качестве параметров принимает строку с шаблонным путем и ссылку на контроллер-функцию. В качестве второго параметра функции </a:t>
            </a:r>
            <a:r>
              <a:rPr b="1"/>
              <a:t>path()</a:t>
            </a:r>
            <a:r>
              <a:t> также можно передать список маршрутов уровня приложения. Сейчас добавим в список новый маршрут, связывающий шаблонный путь </a:t>
            </a:r>
            <a:r>
              <a:rPr b="1"/>
              <a:t>bboard/</a:t>
            </a:r>
            <a:r>
              <a:t> и контроллер-функцию </a:t>
            </a:r>
            <a:r>
              <a:rPr b="1"/>
              <a:t>index()</a:t>
            </a:r>
            <a:r>
              <a:t>. Для чего дополним имеющийся в модуле </a:t>
            </a:r>
            <a:r>
              <a:rPr>
                <a:solidFill>
                  <a:schemeClr val="accent3">
                    <a:lumOff val="-8313"/>
                  </a:schemeClr>
                </a:solidFill>
              </a:rPr>
              <a:t>urls.py</a:t>
            </a:r>
            <a:r>
              <a:t> код.</a:t>
            </a:r>
          </a:p>
          <a:p>
            <a:pPr algn="just"/>
          </a:p>
          <a:p>
            <a:pPr>
              <a:defRPr>
                <a:solidFill>
                  <a:schemeClr val="accent2">
                    <a:satOff val="-17172"/>
                    <a:lumOff val="-11098"/>
                  </a:schemeClr>
                </a:solidFill>
              </a:defRPr>
            </a:pPr>
            <a:r>
              <a:t>from django.contrib import admin</a:t>
            </a:r>
          </a:p>
          <a:p>
            <a:pPr>
              <a:defRPr>
                <a:solidFill>
                  <a:schemeClr val="accent2">
                    <a:satOff val="-17172"/>
                    <a:lumOff val="-11098"/>
                  </a:schemeClr>
                </a:solidFill>
              </a:defRPr>
            </a:pPr>
            <a:r>
              <a:t>from django.urls import path</a:t>
            </a:r>
          </a:p>
          <a:p>
            <a:pPr>
              <a:defRPr>
                <a:solidFill>
                  <a:schemeClr val="accent2">
                    <a:satOff val="-17172"/>
                    <a:lumOff val="-11098"/>
                  </a:schemeClr>
                </a:solidFill>
              </a:defRPr>
            </a:pPr>
            <a:r>
              <a:t>from bboard.views import index</a:t>
            </a:r>
          </a:p>
          <a:p>
            <a:pPr>
              <a:defRPr>
                <a:solidFill>
                  <a:schemeClr val="accent2">
                    <a:satOff val="-17172"/>
                    <a:lumOff val="-11098"/>
                  </a:schemeClr>
                </a:solidFill>
              </a:defRPr>
            </a:pPr>
            <a:r>
              <a:t>urlpatterns = [</a:t>
            </a:r>
          </a:p>
          <a:p>
            <a:pPr>
              <a:defRPr>
                <a:solidFill>
                  <a:schemeClr val="accent2">
                    <a:satOff val="-17172"/>
                    <a:lumOff val="-11098"/>
                  </a:schemeClr>
                </a:solidFill>
              </a:defRPr>
            </a:pPr>
            <a:r>
              <a:t>    path('bboard/', index),</a:t>
            </a:r>
          </a:p>
          <a:p>
            <a:pPr>
              <a:defRPr>
                <a:solidFill>
                  <a:schemeClr val="accent2">
                    <a:satOff val="-17172"/>
                    <a:lumOff val="-11098"/>
                  </a:schemeClr>
                </a:solidFill>
              </a:defRPr>
            </a:pPr>
            <a:r>
              <a:t>    path('admin/', admin.site.urls),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Сохраним исправленный файл, запустим отладочный веб-сервер и наберем в веб- обозревателе интернет-адрес http://localhost:8000/bboard/. Мы увидим текстовое сообщение, сгенерированное нашим контроллером.…"/>
          <p:cNvSpPr txBox="1"/>
          <p:nvPr/>
        </p:nvSpPr>
        <p:spPr>
          <a:xfrm>
            <a:off x="553010" y="1133168"/>
            <a:ext cx="11085980" cy="12093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Сохраним исправленный файл, запустим отладочный веб-сервер и наберем в веб-обозревателе интернет-адрес </a:t>
            </a:r>
            <a:r>
              <a:rPr u="sng">
                <a:solidFill>
                  <a:srgbClr val="0000FF"/>
                </a:solidFill>
                <a:uFill>
                  <a:solidFill>
                    <a:srgbClr val="0000FF"/>
                  </a:solidFill>
                </a:uFill>
                <a:hlinkClick r:id="rId2" invalidUrl="" action="" tgtFrame="" tooltip="" history="1" highlightClick="0" endSnd="0"/>
              </a:rPr>
              <a:t>http://localhost:8000/bboard/</a:t>
            </a:r>
            <a:r>
              <a:t>. Мы увидим текстовое сообщение, сгенерированное нашим контроллером.</a:t>
            </a:r>
          </a:p>
          <a:p>
            <a:pPr algn="just"/>
            <a:r>
              <a:t>Что ж, наши первые контроллер и маршрут работают, и по этому поводу можно порадоваться. Однако, создатели </a:t>
            </a:r>
            <a:r>
              <a:rPr b="1"/>
              <a:t>Django</a:t>
            </a:r>
            <a:r>
              <a:t> настоятельно рекомендуют применять для формирования списков маршрутов другой подход.</a:t>
            </a:r>
          </a:p>
        </p:txBody>
      </p:sp>
      <p:pic>
        <p:nvPicPr>
          <p:cNvPr id="190" name="неизвестное.png" descr="неизвестное.png"/>
          <p:cNvPicPr>
            <a:picLocks noChangeAspect="1"/>
          </p:cNvPicPr>
          <p:nvPr/>
        </p:nvPicPr>
        <p:blipFill>
          <a:blip r:embed="rId3">
            <a:extLst/>
          </a:blip>
          <a:stretch>
            <a:fillRect/>
          </a:stretch>
        </p:blipFill>
        <p:spPr>
          <a:xfrm>
            <a:off x="957399" y="3046078"/>
            <a:ext cx="10277203" cy="260450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5" name="Прямоугольник"/>
          <p:cNvSpPr/>
          <p:nvPr/>
        </p:nvSpPr>
        <p:spPr>
          <a:xfrm>
            <a:off x="6418737" y="2794000"/>
            <a:ext cx="5317557" cy="2292209"/>
          </a:xfrm>
          <a:prstGeom prst="rect">
            <a:avLst/>
          </a:prstGeom>
          <a:solidFill>
            <a:srgbClr val="BCBCBC"/>
          </a:solidFill>
          <a:ln w="12700">
            <a:miter lim="400000"/>
          </a:ln>
        </p:spPr>
        <p:txBody>
          <a:bodyPr lIns="45718" tIns="45718" rIns="45718" bIns="45718" anchor="ctr"/>
          <a:lstStyle/>
          <a:p>
            <a:pPr>
              <a:defRPr>
                <a:solidFill>
                  <a:srgbClr val="FFFFFF"/>
                </a:solidFill>
                <a:latin typeface="Century Gothic"/>
                <a:ea typeface="Century Gothic"/>
                <a:cs typeface="Century Gothic"/>
                <a:sym typeface="Century Gothic"/>
              </a:defRPr>
            </a:pPr>
          </a:p>
        </p:txBody>
      </p:sp>
      <p:pic>
        <p:nvPicPr>
          <p:cNvPr id="196" name="Снимок экрана 2021-11-03 в 11.28.29.png" descr="Снимок экрана 2021-11-03 в 11.28.29.png"/>
          <p:cNvPicPr>
            <a:picLocks noChangeAspect="1"/>
          </p:cNvPicPr>
          <p:nvPr/>
        </p:nvPicPr>
        <p:blipFill>
          <a:blip r:embed="rId3">
            <a:extLst/>
          </a:blip>
          <a:stretch>
            <a:fillRect/>
          </a:stretch>
        </p:blipFill>
        <p:spPr>
          <a:xfrm>
            <a:off x="6418738" y="2854630"/>
            <a:ext cx="5317555" cy="1148740"/>
          </a:xfrm>
          <a:prstGeom prst="rect">
            <a:avLst/>
          </a:prstGeom>
          <a:ln w="12700">
            <a:miter lim="400000"/>
          </a:ln>
        </p:spPr>
      </p:pic>
      <p:sp>
        <p:nvSpPr>
          <p:cNvPr id="197" name="Прямоугольник"/>
          <p:cNvSpPr/>
          <p:nvPr/>
        </p:nvSpPr>
        <p:spPr>
          <a:xfrm>
            <a:off x="444088" y="2793997"/>
            <a:ext cx="5662522" cy="2292225"/>
          </a:xfrm>
          <a:prstGeom prst="rect">
            <a:avLst/>
          </a:prstGeom>
          <a:solidFill>
            <a:srgbClr val="BCBCBC"/>
          </a:solidFill>
          <a:ln w="12700">
            <a:miter lim="400000"/>
          </a:ln>
        </p:spPr>
        <p:txBody>
          <a:bodyPr lIns="45718" tIns="45718" rIns="45718" bIns="45718" anchor="ctr"/>
          <a:lstStyle/>
          <a:p>
            <a:pPr>
              <a:defRPr>
                <a:solidFill>
                  <a:srgbClr val="FFFFFF"/>
                </a:solidFill>
                <a:latin typeface="Century Gothic"/>
                <a:ea typeface="Century Gothic"/>
                <a:cs typeface="Century Gothic"/>
                <a:sym typeface="Century Gothic"/>
              </a:defRPr>
            </a:pPr>
          </a:p>
        </p:txBody>
      </p:sp>
      <p:pic>
        <p:nvPicPr>
          <p:cNvPr id="198" name="Снимок экрана 2021-11-03 в 11.31.10.png" descr="Снимок экрана 2021-11-03 в 11.31.10.png"/>
          <p:cNvPicPr>
            <a:picLocks noChangeAspect="1"/>
          </p:cNvPicPr>
          <p:nvPr/>
        </p:nvPicPr>
        <p:blipFill>
          <a:blip r:embed="rId4">
            <a:extLst/>
          </a:blip>
          <a:stretch>
            <a:fillRect/>
          </a:stretch>
        </p:blipFill>
        <p:spPr>
          <a:xfrm>
            <a:off x="656103" y="2700570"/>
            <a:ext cx="5238494" cy="210455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Маршрутизатор Django при просмотре списка маршрутов не требует, чтобы путь, полученный из клиентского запроса (реальный), и шаблонный путь, записанный в очередном маршруте, совпадали полностью. Достаточно лишь того факта, что шаблонный путь совпадает с н"/>
          <p:cNvSpPr txBox="1"/>
          <p:nvPr/>
        </p:nvSpPr>
        <p:spPr>
          <a:xfrm>
            <a:off x="553010" y="633558"/>
            <a:ext cx="11085980" cy="47145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Маршрутизатор </a:t>
            </a:r>
            <a:r>
              <a:rPr i="1"/>
              <a:t>Django</a:t>
            </a:r>
            <a:r>
              <a:t> при просмотре списка маршрутов не требует, чтобы путь, полученный из клиентского запроса (реальный), и шаблонный путь, записанный в очередном маршруте, совпадали полностью. Достаточно лишь того факта, что шаблонный путь совпадает с началом реального. Как было сказано ранее, функция </a:t>
            </a:r>
            <a:r>
              <a:rPr b="1"/>
              <a:t>path()</a:t>
            </a:r>
            <a:r>
              <a:t> позволяет указать во втором параметре вместо ссылки на контроллер-функцию другой, вложенный, список маршрутов.Исходя из всего этого, мы можем создать иерархию списков маршрутов. В списке из пакета конфигурации (списке маршрутов уровня проекта) запишем маршруты, которые указывают на вложенные списки маршрутов, принадлежащие отдельным приложениям (списки маршрутов уровня приложения). А в последних непосредственно запишем нужные контроллеры. Начнем со списка маршрутов уровня приложения </a:t>
            </a:r>
            <a:r>
              <a:rPr b="1"/>
              <a:t>bboard</a:t>
            </a:r>
            <a:r>
              <a:t>. Создадим в </a:t>
            </a:r>
            <a:r>
              <a:rPr>
                <a:solidFill>
                  <a:schemeClr val="accent3">
                    <a:lumOff val="-8313"/>
                  </a:schemeClr>
                </a:solidFill>
              </a:rPr>
              <a:t>пакете этого приложения</a:t>
            </a:r>
            <a:r>
              <a:t> (т.е. в папке </a:t>
            </a:r>
            <a:r>
              <a:rPr b="1"/>
              <a:t>bboard</a:t>
            </a:r>
            <a:r>
              <a:t>) файл </a:t>
            </a:r>
            <a:r>
              <a:rPr>
                <a:solidFill>
                  <a:schemeClr val="accent3">
                    <a:lumOff val="-8313"/>
                  </a:schemeClr>
                </a:solidFill>
              </a:rPr>
              <a:t>urls.py</a:t>
            </a:r>
            <a:r>
              <a:t> и занесем в него код.</a:t>
            </a:r>
            <a:endParaRPr u="sng"/>
          </a:p>
          <a:p>
            <a:pPr algn="just">
              <a:defRPr u="sng"/>
            </a:pPr>
          </a:p>
          <a:p>
            <a:pPr>
              <a:defRPr>
                <a:solidFill>
                  <a:schemeClr val="accent2">
                    <a:satOff val="-17172"/>
                    <a:lumOff val="-11098"/>
                  </a:schemeClr>
                </a:solidFill>
              </a:defRPr>
            </a:pPr>
            <a:r>
              <a:t>from django.urls import path</a:t>
            </a:r>
          </a:p>
          <a:p>
            <a:pPr>
              <a:defRPr>
                <a:solidFill>
                  <a:schemeClr val="accent2">
                    <a:satOff val="-17172"/>
                    <a:lumOff val="-11098"/>
                  </a:schemeClr>
                </a:solidFill>
              </a:defRPr>
            </a:pPr>
            <a:r>
              <a:t>from .views import index</a:t>
            </a:r>
          </a:p>
          <a:p>
            <a:pPr>
              <a:defRPr>
                <a:solidFill>
                  <a:schemeClr val="accent2">
                    <a:satOff val="-17172"/>
                    <a:lumOff val="-11098"/>
                  </a:schemeClr>
                </a:solidFill>
              </a:defRPr>
            </a:pPr>
          </a:p>
          <a:p>
            <a:pPr>
              <a:defRPr>
                <a:solidFill>
                  <a:schemeClr val="accent2">
                    <a:satOff val="-17172"/>
                    <a:lumOff val="-11098"/>
                  </a:schemeClr>
                </a:solidFill>
              </a:defRPr>
            </a:pPr>
            <a:r>
              <a:t>urlpatterns = [</a:t>
            </a:r>
          </a:p>
          <a:p>
            <a:pPr>
              <a:defRPr>
                <a:solidFill>
                  <a:schemeClr val="accent2">
                    <a:satOff val="-17172"/>
                    <a:lumOff val="-11098"/>
                  </a:schemeClr>
                </a:solidFill>
              </a:defRPr>
            </a:pPr>
            <a:r>
              <a:t>path('', index),</a:t>
            </a:r>
          </a:p>
          <a:p>
            <a:pPr>
              <a:defRPr>
                <a:solidFill>
                  <a:schemeClr val="accent2">
                    <a:satOff val="-17172"/>
                    <a:lumOff val="-11098"/>
                  </a:schemeClr>
                </a:solidFill>
              </a:defRPr>
            </a:pPr>
            <a:r>
              <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Наконец, исправим код модуля urls.py из пакета конфигурации:…"/>
          <p:cNvSpPr txBox="1"/>
          <p:nvPr/>
        </p:nvSpPr>
        <p:spPr>
          <a:xfrm>
            <a:off x="553010" y="1071708"/>
            <a:ext cx="11085980" cy="47145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Наконец, исправим код модуля </a:t>
            </a:r>
            <a:r>
              <a:rPr>
                <a:solidFill>
                  <a:schemeClr val="accent3">
                    <a:lumOff val="-8313"/>
                  </a:schemeClr>
                </a:solidFill>
              </a:rPr>
              <a:t>urls.py</a:t>
            </a:r>
            <a:r>
              <a:t> из </a:t>
            </a:r>
            <a:r>
              <a:rPr>
                <a:solidFill>
                  <a:schemeClr val="accent3">
                    <a:lumOff val="-8313"/>
                  </a:schemeClr>
                </a:solidFill>
              </a:rPr>
              <a:t>пакета конфигурации</a:t>
            </a:r>
            <a:r>
              <a:t>:</a:t>
            </a:r>
          </a:p>
          <a:p>
            <a:pPr>
              <a:defRPr>
                <a:solidFill>
                  <a:schemeClr val="accent2">
                    <a:satOff val="-17172"/>
                    <a:lumOff val="-11098"/>
                  </a:schemeClr>
                </a:solidFill>
              </a:defRPr>
            </a:pPr>
            <a:r>
              <a:t>from django.contrib import admin</a:t>
            </a:r>
          </a:p>
          <a:p>
            <a:pPr>
              <a:defRPr>
                <a:solidFill>
                  <a:schemeClr val="accent2">
                    <a:satOff val="-17172"/>
                    <a:lumOff val="-11098"/>
                  </a:schemeClr>
                </a:solidFill>
              </a:defRPr>
            </a:pPr>
            <a:r>
              <a:t>from django.urls import path, include</a:t>
            </a:r>
          </a:p>
          <a:p>
            <a:pPr>
              <a:defRPr>
                <a:solidFill>
                  <a:schemeClr val="accent2">
                    <a:satOff val="-17172"/>
                    <a:lumOff val="-11098"/>
                  </a:schemeClr>
                </a:solidFill>
              </a:defRPr>
            </a:pPr>
            <a:r>
              <a:t>urlpatterns = [</a:t>
            </a:r>
          </a:p>
          <a:p>
            <a:pPr>
              <a:defRPr>
                <a:solidFill>
                  <a:schemeClr val="accent2">
                    <a:satOff val="-17172"/>
                    <a:lumOff val="-11098"/>
                  </a:schemeClr>
                </a:solidFill>
              </a:defRPr>
            </a:pPr>
            <a:r>
              <a:t>path('bboard/', include('bboard.urls')),</a:t>
            </a:r>
          </a:p>
          <a:p>
            <a:pPr>
              <a:defRPr>
                <a:solidFill>
                  <a:schemeClr val="accent2">
                    <a:satOff val="-17172"/>
                    <a:lumOff val="-11098"/>
                  </a:schemeClr>
                </a:solidFill>
              </a:defRPr>
            </a:pPr>
            <a:r>
              <a:t>path('admin/', admin.site.urls),</a:t>
            </a:r>
          </a:p>
          <a:p>
            <a:pPr>
              <a:defRPr>
                <a:solidFill>
                  <a:schemeClr val="accent2">
                    <a:satOff val="-17172"/>
                    <a:lumOff val="-11098"/>
                  </a:schemeClr>
                </a:solidFill>
              </a:defRPr>
            </a:pPr>
            <a:r>
              <a:t>]</a:t>
            </a:r>
            <a:endParaRPr sz="1400">
              <a:solidFill>
                <a:srgbClr val="D5D5D5"/>
              </a:solidFill>
            </a:endParaRPr>
          </a:p>
          <a:p>
            <a:pPr algn="just"/>
            <a:r>
              <a:t>Вложенный список маршрутов, указываемый во втором параметре функции </a:t>
            </a:r>
            <a:r>
              <a:rPr b="1"/>
              <a:t>path()</a:t>
            </a:r>
            <a:r>
              <a:t>, должен представлять собой результат, возвращенный функцией include() из модуля </a:t>
            </a:r>
            <a:r>
              <a:rPr b="1"/>
              <a:t>django.urls</a:t>
            </a:r>
            <a:r>
              <a:t>. В качестве единственного параметра эта функция принимает строку с путем к модулю, где записан вложенный список маршрутов. Как только наш сайт получит запрос с интернет-адресом </a:t>
            </a:r>
            <a:r>
              <a:rPr u="sng">
                <a:solidFill>
                  <a:srgbClr val="0000FF"/>
                </a:solidFill>
                <a:uFill>
                  <a:solidFill>
                    <a:srgbClr val="0000FF"/>
                  </a:solidFill>
                </a:uFill>
                <a:hlinkClick r:id="rId2" invalidUrl="" action="" tgtFrame="" tooltip="" history="1" highlightClick="0" endSnd="0"/>
              </a:rPr>
              <a:t>http://localhost:8000/</a:t>
            </a:r>
            <a:r>
              <a:t>bboard/, маршрутизатор обнаружит, что присутствующий в нем путь совпадает с шаблонным путем </a:t>
            </a:r>
            <a:r>
              <a:rPr b="1"/>
              <a:t>bboard/</a:t>
            </a:r>
            <a:r>
              <a:t>, записанным в первом маршруте из листинга. Он удалит из реального пути префикс, соответствующий шаблонному пути, и получит новый путь — пустую строку. Этот путь совпадет с единственным маршрутом из вложенного списка, в результате чего запустится записанный в этом маршруте </a:t>
            </a:r>
            <a:r>
              <a:rPr b="1"/>
              <a:t>контроллер-функция index()</a:t>
            </a:r>
            <a:r>
              <a:t> , и на экране появится уже знакомое нам текстовое сообщение.</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Поскольку зашла речь о вложенных списках маршрутов, давайте посмотрим на выражение, создающее второй маршрут из списка уровня проекта:…"/>
          <p:cNvSpPr txBox="1"/>
          <p:nvPr/>
        </p:nvSpPr>
        <p:spPr>
          <a:xfrm>
            <a:off x="553010" y="2386158"/>
            <a:ext cx="11085980" cy="20856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Поскольку зашла речь о вложенных списках маршрутов, давайте посмотрим на выражение, создающее второй маршрут из списка уровня проекта:</a:t>
            </a:r>
          </a:p>
          <a:p>
            <a:pPr>
              <a:defRPr>
                <a:solidFill>
                  <a:schemeClr val="accent2">
                    <a:satOff val="-17172"/>
                    <a:lumOff val="-11098"/>
                  </a:schemeClr>
                </a:solidFill>
              </a:defRPr>
            </a:pPr>
            <a:r>
              <a:t>path('admin/', admin.site.urls),</a:t>
            </a:r>
            <a:endParaRPr>
              <a:solidFill>
                <a:srgbClr val="CC7831"/>
              </a:solidFill>
            </a:endParaRPr>
          </a:p>
          <a:p>
            <a:pPr/>
            <a:r>
              <a:t>Этот маршрут связывает шаблонный путь admin/ со списком маршрутов из свойства urls экземпляра класса AdminSite, который хранится в переменной site и представляет текущий административный веб-сайт Django. Следовательно, набрав интернет-адрес </a:t>
            </a:r>
            <a:r>
              <a:rPr u="sng">
                <a:solidFill>
                  <a:srgbClr val="0000FF"/>
                </a:solidFill>
                <a:uFill>
                  <a:solidFill>
                    <a:srgbClr val="0000FF"/>
                  </a:solidFill>
                </a:uFill>
                <a:hlinkClick r:id="rId2" invalidUrl="" action="" tgtFrame="" tooltip="" history="1" highlightClick="0" endSnd="0"/>
              </a:rPr>
              <a:t>http://localhost:8000/admin/</a:t>
            </a:r>
            <a:r>
              <a:t>, мы попадем на этот административный сайт</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Модели"/>
          <p:cNvSpPr txBox="1"/>
          <p:nvPr/>
        </p:nvSpPr>
        <p:spPr>
          <a:xfrm>
            <a:off x="5028179" y="371261"/>
            <a:ext cx="2135641"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Модели</a:t>
            </a:r>
          </a:p>
        </p:txBody>
      </p:sp>
      <p:sp>
        <p:nvSpPr>
          <p:cNvPr id="207" name="Настала пора сделать так, чтобы вместо намозолившего глаза текстового сообщения выводились реальные объявления, хранящиеся в таблице базы данных. Для этого нам понадобится прежде всего объявить модель. Модель — это класс, описывающий определенную таблицу"/>
          <p:cNvSpPr txBox="1"/>
          <p:nvPr/>
        </p:nvSpPr>
        <p:spPr>
          <a:xfrm>
            <a:off x="651019" y="1509858"/>
            <a:ext cx="10889962" cy="38382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Настала пора сделать так, чтобы вместо намозолившего глаза текстового сообщения выводились реальные объявления, хранящиеся в таблице базы данных. Для этого нам понадобится прежде всего объявить модель. </a:t>
            </a:r>
            <a:r>
              <a:rPr b="1"/>
              <a:t>Модель</a:t>
            </a:r>
            <a:r>
              <a:t> — это класс, описывающий определенную таблицу в базе данных, в частности набор имеющихся в ней полей. Отдельный экземпляр класса модели представляет отдельную запись таблицы, позволяет получать значения, хранящиеся в полях записи, и заносить в них новые значения. Модель никак не привязана к конкретному формату базы данных. Модели объявляются в модуле </a:t>
            </a:r>
            <a:r>
              <a:rPr b="1"/>
              <a:t>models.py</a:t>
            </a:r>
            <a:r>
              <a:t> пакета приложения. Изначально этот модуль пуст. Объявим модель </a:t>
            </a:r>
            <a:r>
              <a:rPr b="1"/>
              <a:t>Bb</a:t>
            </a:r>
            <a:r>
              <a:t> , представляющую объявление, со следующими полями:</a:t>
            </a:r>
          </a:p>
          <a:p>
            <a:pPr marL="180472" indent="-180472" algn="just">
              <a:buSzPct val="100000"/>
              <a:buChar char="•"/>
              <a:defRPr b="1"/>
            </a:pPr>
            <a:r>
              <a:t>title</a:t>
            </a:r>
            <a:r>
              <a:rPr b="0"/>
              <a:t> — заголовок объявления с названием продаваемого товара (тип — строковый, длина — 50 символов). Поле, обязательное к заполнению;</a:t>
            </a:r>
          </a:p>
          <a:p>
            <a:pPr marL="180472" indent="-180472" algn="just">
              <a:buSzPct val="100000"/>
              <a:buChar char="•"/>
              <a:defRPr b="1"/>
            </a:pPr>
            <a:r>
              <a:t>content</a:t>
            </a:r>
            <a:r>
              <a:rPr b="0"/>
              <a:t> — сам текст объявления, описание товара (тип — memo);</a:t>
            </a:r>
          </a:p>
          <a:p>
            <a:pPr marL="180472" indent="-180472" algn="just">
              <a:buSzPct val="100000"/>
              <a:buChar char="•"/>
              <a:defRPr b="1"/>
            </a:pPr>
            <a:r>
              <a:t>price</a:t>
            </a:r>
            <a:r>
              <a:rPr b="0"/>
              <a:t> — цена (тип — вещественное число);</a:t>
            </a:r>
          </a:p>
          <a:p>
            <a:pPr marL="180472" indent="-180472" algn="just">
              <a:buSzPct val="100000"/>
              <a:buChar char="•"/>
              <a:defRPr b="1"/>
            </a:pPr>
            <a:r>
              <a:t>published</a:t>
            </a:r>
            <a:r>
              <a:rPr b="0"/>
              <a:t> — дата публикации (тип — временная отметка, значение по умолчанию — текущие дата и время, индексированное).</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Модель должна быть подклассом класса Model из модуля django.db.models. Отдельные поля модели объявляются в виде атрибутов класса, которым присваиваются экземпляры классов, представляющих поля разных типов и объявленных в том же модуле. Параметры полей ук"/>
          <p:cNvSpPr txBox="1"/>
          <p:nvPr/>
        </p:nvSpPr>
        <p:spPr>
          <a:xfrm>
            <a:off x="553010" y="2125982"/>
            <a:ext cx="11085980" cy="2326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solidFill>
                  <a:schemeClr val="accent2">
                    <a:satOff val="-17172"/>
                    <a:lumOff val="-11098"/>
                  </a:schemeClr>
                </a:solidFill>
                <a:latin typeface="Century Gothic"/>
                <a:ea typeface="Century Gothic"/>
                <a:cs typeface="Century Gothic"/>
                <a:sym typeface="Century Gothic"/>
              </a:defRPr>
            </a:pPr>
            <a:r>
              <a:t>from django.db import models</a:t>
            </a:r>
          </a:p>
          <a:p>
            <a:pPr algn="just">
              <a:defRPr>
                <a:solidFill>
                  <a:schemeClr val="accent2">
                    <a:satOff val="-17172"/>
                    <a:lumOff val="-11098"/>
                  </a:schemeClr>
                </a:solidFill>
                <a:latin typeface="Century Gothic"/>
                <a:ea typeface="Century Gothic"/>
                <a:cs typeface="Century Gothic"/>
                <a:sym typeface="Century Gothic"/>
              </a:defRPr>
            </a:pPr>
          </a:p>
          <a:p>
            <a:pPr algn="just">
              <a:defRPr>
                <a:solidFill>
                  <a:schemeClr val="accent2">
                    <a:satOff val="-17172"/>
                    <a:lumOff val="-11098"/>
                  </a:schemeClr>
                </a:solidFill>
                <a:latin typeface="Century Gothic"/>
                <a:ea typeface="Century Gothic"/>
                <a:cs typeface="Century Gothic"/>
                <a:sym typeface="Century Gothic"/>
              </a:defRPr>
            </a:pPr>
          </a:p>
          <a:p>
            <a:pPr algn="just">
              <a:defRPr>
                <a:solidFill>
                  <a:schemeClr val="accent2">
                    <a:satOff val="-17172"/>
                    <a:lumOff val="-11098"/>
                  </a:schemeClr>
                </a:solidFill>
                <a:latin typeface="Century Gothic"/>
                <a:ea typeface="Century Gothic"/>
                <a:cs typeface="Century Gothic"/>
                <a:sym typeface="Century Gothic"/>
              </a:defRPr>
            </a:pPr>
            <a:r>
              <a:t>class Bb(models.Model):</a:t>
            </a:r>
          </a:p>
          <a:p>
            <a:pPr algn="just">
              <a:defRPr>
                <a:solidFill>
                  <a:schemeClr val="accent2">
                    <a:satOff val="-17172"/>
                    <a:lumOff val="-11098"/>
                  </a:schemeClr>
                </a:solidFill>
                <a:latin typeface="Century Gothic"/>
                <a:ea typeface="Century Gothic"/>
                <a:cs typeface="Century Gothic"/>
                <a:sym typeface="Century Gothic"/>
              </a:defRPr>
            </a:pPr>
            <a:r>
              <a:t>    title = models.CharField(max_length=50)</a:t>
            </a:r>
          </a:p>
          <a:p>
            <a:pPr algn="just">
              <a:defRPr>
                <a:solidFill>
                  <a:schemeClr val="accent2">
                    <a:satOff val="-17172"/>
                    <a:lumOff val="-11098"/>
                  </a:schemeClr>
                </a:solidFill>
                <a:latin typeface="Century Gothic"/>
                <a:ea typeface="Century Gothic"/>
                <a:cs typeface="Century Gothic"/>
                <a:sym typeface="Century Gothic"/>
              </a:defRPr>
            </a:pPr>
            <a:r>
              <a:t>    content = models.TextField(null=True, blank=True)</a:t>
            </a:r>
          </a:p>
          <a:p>
            <a:pPr algn="just">
              <a:defRPr>
                <a:solidFill>
                  <a:schemeClr val="accent2">
                    <a:satOff val="-17172"/>
                    <a:lumOff val="-11098"/>
                  </a:schemeClr>
                </a:solidFill>
                <a:latin typeface="Century Gothic"/>
                <a:ea typeface="Century Gothic"/>
                <a:cs typeface="Century Gothic"/>
                <a:sym typeface="Century Gothic"/>
              </a:defRPr>
            </a:pPr>
            <a:r>
              <a:t>    price = models.FloatField(null=True, blank=True)</a:t>
            </a:r>
          </a:p>
          <a:p>
            <a:pPr algn="just">
              <a:defRPr>
                <a:solidFill>
                  <a:schemeClr val="accent2">
                    <a:satOff val="-17172"/>
                    <a:lumOff val="-11098"/>
                  </a:schemeClr>
                </a:solidFill>
                <a:latin typeface="Century Gothic"/>
                <a:ea typeface="Century Gothic"/>
                <a:cs typeface="Century Gothic"/>
                <a:sym typeface="Century Gothic"/>
              </a:defRPr>
            </a:pPr>
            <a:r>
              <a:t>    published = models.DateTimeField(auto_now_add=True, db_index=True)</a:t>
            </a:r>
          </a:p>
        </p:txBody>
      </p:sp>
      <p:sp>
        <p:nvSpPr>
          <p:cNvPr id="210" name="Модели"/>
          <p:cNvSpPr txBox="1"/>
          <p:nvPr/>
        </p:nvSpPr>
        <p:spPr>
          <a:xfrm>
            <a:off x="1584173" y="371261"/>
            <a:ext cx="9023654"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Код models.py приложения bboard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Что такое веб-фреймворк?"/>
          <p:cNvSpPr txBox="1"/>
          <p:nvPr/>
        </p:nvSpPr>
        <p:spPr>
          <a:xfrm>
            <a:off x="2506154" y="605272"/>
            <a:ext cx="7179675"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Что такое веб-фреймворк?</a:t>
            </a:r>
          </a:p>
        </p:txBody>
      </p:sp>
      <p:sp>
        <p:nvSpPr>
          <p:cNvPr id="143" name="Фреймворк — это программная библиотека, реализующая большую часть типовой функциональности разрабатываемого продукта. Своего рода каркас, на который разработчик конкретного продукта &quot;навешивает&quot; свои узлы, механизмы и детали декора.…"/>
          <p:cNvSpPr txBox="1"/>
          <p:nvPr/>
        </p:nvSpPr>
        <p:spPr>
          <a:xfrm>
            <a:off x="651019" y="1668489"/>
            <a:ext cx="10889962" cy="41303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a:pPr>
            <a:r>
              <a:t>Фреймворк</a:t>
            </a:r>
            <a:r>
              <a:rPr b="0"/>
              <a:t> — это программная библиотека, реализующая большую часть типовой функциональности разрабатываемого продукта. Своего рода каркас, на который разработчик конкретного продукта "навешивает" свои узлы, механизмы и детали декора.</a:t>
            </a:r>
          </a:p>
          <a:p>
            <a:pPr algn="just">
              <a:defRPr i="1"/>
            </a:pPr>
            <a:r>
              <a:t>Веб-фреймворк</a:t>
            </a:r>
            <a:r>
              <a:rPr i="0"/>
              <a:t> — это простой фреймворк для программирования веб-сайтов. Как правило, он обеспечивает следующую типовую функциональность:</a:t>
            </a:r>
          </a:p>
          <a:p>
            <a:pPr marL="180472" indent="-180472" algn="just">
              <a:buSzPct val="100000"/>
              <a:buChar char="•"/>
            </a:pPr>
            <a:r>
              <a:t>взаимодействие с базой данных — посредством единых инструментов, независимых от конкретной СУБД;</a:t>
            </a:r>
          </a:p>
          <a:p>
            <a:pPr marL="180472" indent="-180472" algn="just">
              <a:buSzPct val="100000"/>
              <a:buChar char="•"/>
            </a:pPr>
            <a:r>
              <a:t>обработка клиентских запросов — в частности, определение, какая страница запрашивается;</a:t>
            </a:r>
          </a:p>
          <a:p>
            <a:pPr marL="180472" indent="-180472" algn="just">
              <a:buSzPct val="100000"/>
              <a:buChar char="•"/>
            </a:pPr>
            <a:r>
              <a:t>генерирование запрашиваемых веб-страниц на основе шаблонов;</a:t>
            </a:r>
          </a:p>
          <a:p>
            <a:pPr marL="180472" indent="-180472" algn="just">
              <a:buSzPct val="100000"/>
              <a:buChar char="•"/>
            </a:pPr>
            <a:r>
              <a:t>разграничение доступа — допуск к закрытым страницам только зарегистрированных пользователей и только после выполнения ими входа;</a:t>
            </a:r>
          </a:p>
          <a:p>
            <a:pPr marL="180472" indent="-180472" algn="just">
              <a:buSzPct val="100000"/>
              <a:buChar char="•"/>
            </a:pPr>
            <a:r>
              <a:t>обработка данных, занесенных посетителями в веб-формы, — в частности, проверка их на корректность;</a:t>
            </a:r>
          </a:p>
          <a:p>
            <a:pPr marL="180472" indent="-180472" algn="just">
              <a:buSzPct val="100000"/>
              <a:buChar char="•"/>
            </a:pPr>
            <a:r>
              <a:t>получение и сохранение файлов, выгруженных пользователями;</a:t>
            </a:r>
          </a:p>
          <a:p>
            <a:pPr marL="180472" indent="-180472" algn="just">
              <a:buSzPct val="100000"/>
              <a:buChar char="•"/>
            </a:pPr>
            <a:r>
              <a:t>рассылка электронных писем;</a:t>
            </a:r>
          </a:p>
          <a:p>
            <a:pPr marL="180472" indent="-180472" algn="just">
              <a:buSzPct val="100000"/>
              <a:buChar char="•"/>
            </a:pPr>
            <a:r>
              <a:t>кэширование сгенерированных страниц на стороне сервера — для повышения производительности.</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Модель должна быть подклассом класса Model из модуля django.db.models. Отдельные поля модели объявляются в виде атрибутов класса, которым присваиваются экземпляры классов, представляющих поля разных типов и объявленных в том же модуле. Параметры полей ук"/>
          <p:cNvSpPr txBox="1"/>
          <p:nvPr/>
        </p:nvSpPr>
        <p:spPr>
          <a:xfrm>
            <a:off x="553010" y="779608"/>
            <a:ext cx="11085980" cy="52987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Модель должна быть подклассом класса </a:t>
            </a:r>
            <a:r>
              <a:rPr b="1" i="1"/>
              <a:t>Model</a:t>
            </a:r>
            <a:r>
              <a:t> из модуля </a:t>
            </a:r>
            <a:r>
              <a:rPr b="1" i="1"/>
              <a:t>django.db.models</a:t>
            </a:r>
            <a:r>
              <a:t>. Отдельные поля модели объявляются в виде атрибутов класса, которым присваиваются экземпляры классов, представляющих поля разных типов и объявленных в том же модуле. Параметры полей указываются в </a:t>
            </a:r>
            <a:r>
              <a:rPr b="1"/>
              <a:t>конструкторах</a:t>
            </a:r>
            <a:r>
              <a:t> классов полей в виде значений именованных параметров. Рассмотрим использованные нами классы полей и их параметры:</a:t>
            </a:r>
          </a:p>
          <a:p>
            <a:pPr marL="180472" indent="-180472" algn="just">
              <a:buSzPct val="100000"/>
              <a:buChar char="•"/>
              <a:defRPr b="1"/>
            </a:pPr>
            <a:r>
              <a:t>CharField</a:t>
            </a:r>
            <a:r>
              <a:rPr b="0"/>
              <a:t> — обычное строковое поле фиксированной длины. Допустимая длина значения указывается параметром max_length конструктора;</a:t>
            </a:r>
          </a:p>
          <a:p>
            <a:pPr marL="180472" indent="-180472" algn="just">
              <a:buSzPct val="100000"/>
              <a:buChar char="•"/>
              <a:defRPr b="1"/>
            </a:pPr>
            <a:r>
              <a:t>TextField</a:t>
            </a:r>
            <a:r>
              <a:rPr b="0"/>
              <a:t> — текстовое поле неограниченной длины, или memo-поле. Присвоив параметрам null и blank конструктора значения True , мы укажем, что это поле можно не заполнять (по умолчанию любое поле обязательно к заполнению);</a:t>
            </a:r>
          </a:p>
          <a:p>
            <a:pPr marL="180472" indent="-180472" algn="just">
              <a:buSzPct val="100000"/>
              <a:buChar char="•"/>
              <a:defRPr b="1"/>
            </a:pPr>
            <a:r>
              <a:t>FloatField</a:t>
            </a:r>
            <a:r>
              <a:rPr b="0"/>
              <a:t> — поле для хранения вещественных чисел. Оно также необязательно для заполнения (см. параметры его конструктора);</a:t>
            </a:r>
          </a:p>
          <a:p>
            <a:pPr marL="180472" indent="-180472" algn="just">
              <a:buSzPct val="100000"/>
              <a:buChar char="•"/>
              <a:defRPr b="1"/>
            </a:pPr>
            <a:r>
              <a:t>DateTimeField</a:t>
            </a:r>
            <a:r>
              <a:rPr b="0"/>
              <a:t> — поле для хранения временнóй отметки. Присвоив параметру конструктора значение </a:t>
            </a:r>
            <a:r>
              <a:t>True</a:t>
            </a:r>
            <a:r>
              <a:rPr b="0"/>
              <a:t>, мы предпишем Django при создании новой записи заносить в это поле текущие дату и время. А параметр </a:t>
            </a:r>
            <a:r>
              <a:t>db_index</a:t>
            </a:r>
            <a:r>
              <a:rPr b="0"/>
              <a:t> при присваивании ему значения </a:t>
            </a:r>
            <a:r>
              <a:t>True</a:t>
            </a:r>
            <a:r>
              <a:rPr b="0"/>
              <a:t> укажет создать для этого поля индекс(при выводе объявлений мы будем сортировать их по убыванию даты публикации, и индекс здесь очень пригодится).</a:t>
            </a:r>
          </a:p>
          <a:p>
            <a:pPr algn="just"/>
            <a:r>
              <a:t>В моделях Django </a:t>
            </a:r>
            <a:r>
              <a:rPr>
                <a:solidFill>
                  <a:schemeClr val="accent3">
                    <a:lumOff val="-8313"/>
                  </a:schemeClr>
                </a:solidFill>
              </a:rPr>
              <a:t>Primary Key</a:t>
            </a:r>
            <a:r>
              <a:t> поле явно объявлять не надо — фреймворк создаст его самостоятельно. Сохраним исправленный файл. Сейчас мы сгенерируем на его основе миграцию, которая создаст в базе данных все необходимые структуры.</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Миграции"/>
          <p:cNvSpPr txBox="1"/>
          <p:nvPr/>
        </p:nvSpPr>
        <p:spPr>
          <a:xfrm>
            <a:off x="4736722" y="371261"/>
            <a:ext cx="2718551"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Миграции</a:t>
            </a:r>
          </a:p>
        </p:txBody>
      </p:sp>
      <p:sp>
        <p:nvSpPr>
          <p:cNvPr id="215" name="Миграция — это программа, сгенерированная на основе заданной модели и создающая в базе данных все описанные этой моделью структуры:…"/>
          <p:cNvSpPr txBox="1"/>
          <p:nvPr/>
        </p:nvSpPr>
        <p:spPr>
          <a:xfrm>
            <a:off x="651019" y="1363808"/>
            <a:ext cx="10889962" cy="44224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b="1"/>
            </a:pPr>
            <a:r>
              <a:t>Миграция</a:t>
            </a:r>
            <a:r>
              <a:rPr b="0"/>
              <a:t> — это программа, сгенерированная на основе заданной модели и создающая в базе данных все описанные этой моделью структуры:</a:t>
            </a:r>
          </a:p>
          <a:p>
            <a:pPr marL="180472" indent="-180472" algn="just">
              <a:buSzPct val="100000"/>
              <a:buChar char="•"/>
              <a:defRPr>
                <a:solidFill>
                  <a:schemeClr val="accent3">
                    <a:lumOff val="-8313"/>
                  </a:schemeClr>
                </a:solidFill>
              </a:defRPr>
            </a:pPr>
            <a:r>
              <a:t>таблицу</a:t>
            </a:r>
          </a:p>
          <a:p>
            <a:pPr marL="180472" indent="-180472" algn="just">
              <a:buSzPct val="100000"/>
              <a:buChar char="•"/>
              <a:defRPr>
                <a:solidFill>
                  <a:schemeClr val="accent3">
                    <a:lumOff val="-8313"/>
                  </a:schemeClr>
                </a:solidFill>
              </a:defRPr>
            </a:pPr>
            <a:r>
              <a:t>поля,</a:t>
            </a:r>
          </a:p>
          <a:p>
            <a:pPr marL="180472" indent="-180472" algn="just">
              <a:buSzPct val="100000"/>
              <a:buChar char="•"/>
              <a:defRPr>
                <a:solidFill>
                  <a:schemeClr val="accent3">
                    <a:lumOff val="-8313"/>
                  </a:schemeClr>
                </a:solidFill>
              </a:defRPr>
            </a:pPr>
            <a:r>
              <a:t>индексы</a:t>
            </a:r>
          </a:p>
          <a:p>
            <a:pPr marL="180472" indent="-180472" algn="just">
              <a:buSzPct val="100000"/>
              <a:buChar char="•"/>
              <a:defRPr>
                <a:solidFill>
                  <a:schemeClr val="accent3">
                    <a:lumOff val="-8313"/>
                  </a:schemeClr>
                </a:solidFill>
              </a:defRPr>
            </a:pPr>
            <a:r>
              <a:t>правила</a:t>
            </a:r>
          </a:p>
          <a:p>
            <a:pPr marL="180472" indent="-180472" algn="just">
              <a:buSzPct val="100000"/>
              <a:buChar char="•"/>
              <a:defRPr>
                <a:solidFill>
                  <a:schemeClr val="accent3">
                    <a:lumOff val="-8313"/>
                  </a:schemeClr>
                </a:solidFill>
              </a:defRPr>
            </a:pPr>
            <a:r>
              <a:t>связи</a:t>
            </a:r>
            <a:endParaRPr>
              <a:solidFill>
                <a:schemeClr val="accent2">
                  <a:satOff val="-17172"/>
                  <a:lumOff val="-11098"/>
                </a:schemeClr>
              </a:solidFill>
            </a:endParaRPr>
          </a:p>
          <a:p>
            <a:pPr algn="just"/>
            <a:r>
              <a:t>Чтобы сгенерировать миграцию на основе модели </a:t>
            </a:r>
            <a:r>
              <a:rPr b="1"/>
              <a:t>Bb</a:t>
            </a:r>
            <a:r>
              <a:t>, переключимся в командную строку, проверим, остановлен ли отладочный веб-сервер и находимся ли мы в папке проекта, и дадим команду:</a:t>
            </a:r>
          </a:p>
          <a:p>
            <a:pPr algn="just">
              <a:defRPr>
                <a:solidFill>
                  <a:schemeClr val="accent2">
                    <a:satOff val="-17172"/>
                    <a:lumOff val="-11098"/>
                  </a:schemeClr>
                </a:solidFill>
              </a:defRPr>
            </a:pPr>
            <a:r>
              <a:t>manage.py makemigrations bboard</a:t>
            </a:r>
            <a:endParaRPr sz="1400">
              <a:solidFill>
                <a:srgbClr val="D5D5D5"/>
              </a:solidFill>
            </a:endParaRPr>
          </a:p>
          <a:p>
            <a:pPr algn="just"/>
            <a:r>
              <a:t>Команда </a:t>
            </a:r>
            <a:r>
              <a:rPr b="1"/>
              <a:t>makemigrations</a:t>
            </a:r>
            <a:r>
              <a:t> утилиты </a:t>
            </a:r>
            <a:r>
              <a:rPr b="1"/>
              <a:t>manage.py</a:t>
            </a:r>
            <a:r>
              <a:t> запускает генерирование миграций для всех моделей, объявленных в указанном приложении (у нас — </a:t>
            </a:r>
            <a:r>
              <a:rPr b="1"/>
              <a:t>bboard</a:t>
            </a:r>
            <a:r>
              <a:t>) и не изменившихся с момента предыдущего генерирования миграций. Модули с миграциями сохраняются в пакете </a:t>
            </a:r>
            <a:r>
              <a:rPr b="1"/>
              <a:t>migrations</a:t>
            </a:r>
            <a:r>
              <a:t>, находящемся в пакете приложения. Модуль с кодом нашей первой миграции будет иметь имя </a:t>
            </a:r>
            <a:r>
              <a:rPr b="1"/>
              <a:t>0001_initial.py</a:t>
            </a:r>
            <a:r>
              <a:t>. Откроем его в текстовом редакторе и посмотрим на хранящийся в нем код.</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Код миграции вполне понятен и напоминает код написанной ранее модели. Создаваемая в базе данных таблица будет содержать поля id, title, content, price и published. Ключевое поле id для хранения уникальных номеров записей Django создаст самостоятельно.…"/>
          <p:cNvSpPr txBox="1"/>
          <p:nvPr/>
        </p:nvSpPr>
        <p:spPr>
          <a:xfrm>
            <a:off x="553010" y="1564198"/>
            <a:ext cx="11085980" cy="36660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Миграция при выполнении порождает команды на языке </a:t>
            </a:r>
            <a:r>
              <a:rPr b="1"/>
              <a:t>SQL</a:t>
            </a:r>
            <a:r>
              <a:t>, создающие в базе необходимые структуры. Посмотрим на </a:t>
            </a:r>
            <a:r>
              <a:rPr b="1"/>
              <a:t>SQL-код</a:t>
            </a:r>
            <a:r>
              <a:t>, создаваемый нашей миграцией, задав в командной строке команду:</a:t>
            </a:r>
          </a:p>
          <a:p>
            <a:pPr algn="just">
              <a:defRPr>
                <a:solidFill>
                  <a:schemeClr val="accent2">
                    <a:satOff val="-17172"/>
                    <a:lumOff val="-11098"/>
                  </a:schemeClr>
                </a:solidFill>
              </a:defRPr>
            </a:pPr>
            <a:r>
              <a:t>manage.py sqlmigrate bboard 0001</a:t>
            </a:r>
            <a:endParaRPr sz="1400"/>
          </a:p>
          <a:p>
            <a:pPr algn="just"/>
            <a:r>
              <a:t>После команды </a:t>
            </a:r>
            <a:r>
              <a:rPr b="1"/>
              <a:t>sqlmigrate</a:t>
            </a:r>
            <a:r>
              <a:t>, выводящей SQL-код, мы поставили имя приложения и числовую часть имени модуля с миграцией. Прямо в командной строке мы получим результат</a:t>
            </a:r>
          </a:p>
          <a:p>
            <a:pPr algn="just"/>
            <a:r>
              <a:t>Этот код был сгенерирован для СУБД SQLite (</a:t>
            </a:r>
            <a:r>
              <a:rPr b="1"/>
              <a:t>проект Django по умолчанию использует базу данных этого формата</a:t>
            </a:r>
            <a:r>
              <a:t>). Если применяется другая СУБД, результирующий SQL-код будет соответственно отличаться. Налюбовавшись на нашу первую миграцию, выполним ее. Для этого наберем в командной строке команду:</a:t>
            </a:r>
          </a:p>
          <a:p>
            <a:pPr algn="just">
              <a:defRPr>
                <a:solidFill>
                  <a:schemeClr val="accent2">
                    <a:satOff val="-17172"/>
                    <a:lumOff val="-11098"/>
                  </a:schemeClr>
                </a:solidFill>
              </a:defRPr>
            </a:pPr>
            <a:r>
              <a:t>manage.py migrate</a:t>
            </a:r>
            <a:endParaRPr sz="1400"/>
          </a:p>
          <a:p>
            <a:pPr algn="just">
              <a:defRPr sz="1400">
                <a:solidFill>
                  <a:schemeClr val="accent2">
                    <a:satOff val="-17172"/>
                    <a:lumOff val="-11098"/>
                  </a:schemeClr>
                </a:solidFill>
              </a:defRPr>
            </a:pPr>
          </a:p>
          <a:p>
            <a:pPr algn="just">
              <a:defRPr i="1" sz="1600"/>
            </a:pPr>
            <a:r>
              <a:t>P.s. Многие стандартные приложения, поставляющиеся в составе Django, хранят свои данные в базе и для создания всех необходимых таблиц и индексов включают в себя набор миграций. Команда </a:t>
            </a:r>
            <a:r>
              <a:rPr b="1"/>
              <a:t>migrate</a:t>
            </a:r>
            <a:r>
              <a:t> выполняет все миграции, входящие в состав всех приложений проекта и не выполнявшиеся ранее.</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Консоль Django"/>
          <p:cNvSpPr txBox="1"/>
          <p:nvPr/>
        </p:nvSpPr>
        <p:spPr>
          <a:xfrm>
            <a:off x="4007963" y="382960"/>
            <a:ext cx="4176074"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Консоль Django</a:t>
            </a:r>
          </a:p>
        </p:txBody>
      </p:sp>
      <p:sp>
        <p:nvSpPr>
          <p:cNvPr id="220" name="Итак, у нас есть готовая модель для хранения объявлений. Но пока что нет ни одного объявления. Давайте создадим парочку для целей отладки. Фреймворк включает в свой состав собственную редакцию консоли Python Shell, называемую консолью Django. От аналогич"/>
          <p:cNvSpPr txBox="1"/>
          <p:nvPr/>
        </p:nvSpPr>
        <p:spPr>
          <a:xfrm>
            <a:off x="651019" y="2240107"/>
            <a:ext cx="10889962" cy="23777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Итак, у нас есть готовая модель для хранения объявлений. Но пока что нет ни одного объявления. Давайте создадим парочку для целей отладки. Фреймворк включает в свой состав собственную редакцию консоли </a:t>
            </a:r>
            <a:r>
              <a:rPr b="1"/>
              <a:t>Python Shell</a:t>
            </a:r>
            <a:r>
              <a:t>, называемую консолью </a:t>
            </a:r>
            <a:r>
              <a:rPr b="1"/>
              <a:t>Django</a:t>
            </a:r>
            <a:r>
              <a:t>. От аналогичной командной среды Python она отличается тем, что в ней в состав путей поиска модулей добавляется путь к папке проекта, в которой запущена эта консоль. В командной строке наберем команду для запуска консоли Django:</a:t>
            </a:r>
          </a:p>
          <a:p>
            <a:pPr algn="just">
              <a:defRPr>
                <a:solidFill>
                  <a:schemeClr val="accent2">
                    <a:satOff val="-17172"/>
                    <a:lumOff val="-11098"/>
                  </a:schemeClr>
                </a:solidFill>
              </a:defRPr>
            </a:pPr>
            <a:r>
              <a:t>manage.py shell</a:t>
            </a:r>
            <a:endParaRPr sz="1400"/>
          </a:p>
          <a:p>
            <a:pPr algn="just"/>
            <a:r>
              <a:t>И сразу увидим приглашение &gt;&gt;&gt; , предлагающее нам ввести какое-либо выражение </a:t>
            </a:r>
            <a:r>
              <a:rPr b="1"/>
              <a:t>Python</a:t>
            </a:r>
            <a:r>
              <a:t> и получить результат его выполнения.</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Работа с моделями"/>
          <p:cNvSpPr txBox="1"/>
          <p:nvPr/>
        </p:nvSpPr>
        <p:spPr>
          <a:xfrm>
            <a:off x="3466346" y="371261"/>
            <a:ext cx="5259295"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Работа с моделями</a:t>
            </a:r>
          </a:p>
        </p:txBody>
      </p:sp>
      <p:sp>
        <p:nvSpPr>
          <p:cNvPr id="223" name="Создадим первое объявление — первую запись модели Bb:…"/>
          <p:cNvSpPr txBox="1"/>
          <p:nvPr/>
        </p:nvSpPr>
        <p:spPr>
          <a:xfrm>
            <a:off x="651019" y="1655908"/>
            <a:ext cx="10889962" cy="35461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Создадим первое объявление — первую запись модели </a:t>
            </a:r>
            <a:r>
              <a:rPr i="1"/>
              <a:t>Bb</a:t>
            </a:r>
            <a:r>
              <a:t>:</a:t>
            </a:r>
          </a:p>
          <a:p>
            <a:pPr>
              <a:defRPr>
                <a:solidFill>
                  <a:schemeClr val="accent2">
                    <a:satOff val="-17172"/>
                    <a:lumOff val="-11098"/>
                  </a:schemeClr>
                </a:solidFill>
              </a:defRPr>
            </a:pPr>
            <a:r>
              <a:t>&gt;&gt; &gt; from bboard.models import Bb</a:t>
            </a:r>
          </a:p>
          <a:p>
            <a:pPr>
              <a:defRPr>
                <a:solidFill>
                  <a:schemeClr val="accent2">
                    <a:satOff val="-17172"/>
                    <a:lumOff val="-11098"/>
                  </a:schemeClr>
                </a:solidFill>
              </a:defRPr>
            </a:pPr>
            <a:r>
              <a:t>&gt;&gt; &gt; b1 = Bb(title='Дача', content='Общество "Двухэтажники". ' + \</a:t>
            </a:r>
          </a:p>
          <a:p>
            <a:pPr>
              <a:defRPr>
                <a:solidFill>
                  <a:schemeClr val="accent2">
                    <a:satOff val="-17172"/>
                    <a:lumOff val="-11098"/>
                  </a:schemeClr>
                </a:solidFill>
              </a:defRPr>
            </a:pPr>
            <a:r>
              <a:t>        'Два этажа, кирпич, свет, газ, канализация', price=500000)</a:t>
            </a:r>
            <a:endParaRPr sz="1400"/>
          </a:p>
          <a:p>
            <a:pPr algn="just"/>
            <a:r>
              <a:t>Созданная таким образом запись модели не сохраняется в базе данных, а существует только в оперативной памяти. Чтобы сохранить ее, достаточно вызвать у нее метод </a:t>
            </a:r>
            <a:r>
              <a:rPr b="1"/>
              <a:t>save()</a:t>
            </a:r>
            <a:r>
              <a:t> без параметров:</a:t>
            </a:r>
          </a:p>
          <a:p>
            <a:pPr algn="just">
              <a:defRPr>
                <a:solidFill>
                  <a:schemeClr val="accent2">
                    <a:satOff val="-17172"/>
                    <a:lumOff val="-11098"/>
                  </a:schemeClr>
                </a:solidFill>
              </a:defRPr>
            </a:pPr>
            <a:r>
              <a:t>&gt;&gt;&gt; b1.save()</a:t>
            </a:r>
            <a:endParaRPr sz="1400"/>
          </a:p>
          <a:p>
            <a:pPr algn="just"/>
            <a:r>
              <a:t>Проверим, сохранилось ли наше первое объявление, получив значение ключевого поля:</a:t>
            </a:r>
          </a:p>
          <a:p>
            <a:pPr algn="just">
              <a:defRPr>
                <a:solidFill>
                  <a:schemeClr val="accent2">
                    <a:satOff val="-17172"/>
                    <a:lumOff val="-11098"/>
                  </a:schemeClr>
                </a:solidFill>
              </a:defRPr>
            </a:pPr>
            <a:r>
              <a:t>&gt;&gt;&gt; b1.pk()</a:t>
            </a:r>
          </a:p>
          <a:p>
            <a:pPr algn="just">
              <a:defRPr>
                <a:solidFill>
                  <a:schemeClr val="accent2">
                    <a:satOff val="-17172"/>
                    <a:lumOff val="-11098"/>
                  </a:schemeClr>
                </a:solidFill>
              </a:defRPr>
            </a:pPr>
            <a:r>
              <a:t>1</a:t>
            </a:r>
            <a:endParaRPr sz="1400">
              <a:solidFill>
                <a:srgbClr val="D5D5D5"/>
              </a:solidFill>
            </a:endParaRPr>
          </a:p>
          <a:p>
            <a:pPr algn="just"/>
            <a:r>
              <a:t>Атрибут класса pk , поддерживаемый всеми моделями, хранит значение ключевого поля текущей записи. А это значение может быть получено только после сохранения записи в базе.</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Мы можем обратиться к любому полю записи, воспользовавшись соответствующим ему атрибутом класса модели:…"/>
          <p:cNvSpPr txBox="1"/>
          <p:nvPr/>
        </p:nvSpPr>
        <p:spPr>
          <a:xfrm>
            <a:off x="553010" y="1509858"/>
            <a:ext cx="11085980" cy="38382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Мы можем обратиться к любому полю записи, воспользовавшись соответствующим ему атрибутом класса модели:</a:t>
            </a:r>
          </a:p>
          <a:p>
            <a:pPr>
              <a:defRPr>
                <a:solidFill>
                  <a:schemeClr val="accent2">
                    <a:satOff val="-17172"/>
                    <a:lumOff val="-11098"/>
                  </a:schemeClr>
                </a:solidFill>
              </a:defRPr>
            </a:pPr>
            <a:r>
              <a:t>&gt;&gt;&gt; b1.title</a:t>
            </a:r>
          </a:p>
          <a:p>
            <a:pPr>
              <a:defRPr>
                <a:solidFill>
                  <a:schemeClr val="accent2">
                    <a:satOff val="-17172"/>
                    <a:lumOff val="-11098"/>
                  </a:schemeClr>
                </a:solidFill>
              </a:defRPr>
            </a:pPr>
            <a:r>
              <a:t>'Дача'</a:t>
            </a:r>
          </a:p>
          <a:p>
            <a:pPr>
              <a:defRPr>
                <a:solidFill>
                  <a:schemeClr val="accent2">
                    <a:satOff val="-17172"/>
                    <a:lumOff val="-11098"/>
                  </a:schemeClr>
                </a:solidFill>
              </a:defRPr>
            </a:pPr>
            <a:r>
              <a:t>&gt;&gt;&gt; b1.content</a:t>
            </a:r>
          </a:p>
          <a:p>
            <a:pPr>
              <a:defRPr>
                <a:solidFill>
                  <a:schemeClr val="accent2">
                    <a:satOff val="-17172"/>
                    <a:lumOff val="-11098"/>
                  </a:schemeClr>
                </a:solidFill>
              </a:defRPr>
            </a:pPr>
            <a:r>
              <a:t>'Общество "Двухэтажники". Два этажа, кирпич, свет, газ, канализация'</a:t>
            </a:r>
          </a:p>
          <a:p>
            <a:pPr>
              <a:defRPr>
                <a:solidFill>
                  <a:schemeClr val="accent2">
                    <a:satOff val="-17172"/>
                    <a:lumOff val="-11098"/>
                  </a:schemeClr>
                </a:solidFill>
              </a:defRPr>
            </a:pPr>
            <a:r>
              <a:t>&gt;&gt;&gt; b1.price</a:t>
            </a:r>
          </a:p>
          <a:p>
            <a:pPr>
              <a:defRPr>
                <a:solidFill>
                  <a:schemeClr val="accent2">
                    <a:satOff val="-17172"/>
                    <a:lumOff val="-11098"/>
                  </a:schemeClr>
                </a:solidFill>
              </a:defRPr>
            </a:pPr>
            <a:r>
              <a:t>500000</a:t>
            </a:r>
          </a:p>
          <a:p>
            <a:pPr>
              <a:defRPr>
                <a:solidFill>
                  <a:schemeClr val="accent2">
                    <a:satOff val="-17172"/>
                    <a:lumOff val="-11098"/>
                  </a:schemeClr>
                </a:solidFill>
              </a:defRPr>
            </a:pPr>
            <a:r>
              <a:t>&gt;&gt;&gt; b1.published</a:t>
            </a:r>
          </a:p>
          <a:p>
            <a:pPr>
              <a:defRPr>
                <a:solidFill>
                  <a:schemeClr val="accent2">
                    <a:satOff val="-17172"/>
                    <a:lumOff val="-11098"/>
                  </a:schemeClr>
                </a:solidFill>
              </a:defRPr>
            </a:pPr>
            <a:r>
              <a:t>datetime.datetime(2019, 11, 21, 15, 17, 31, 695200, tzinfo=&lt;UTC&gt;)</a:t>
            </a:r>
          </a:p>
          <a:p>
            <a:pPr>
              <a:defRPr>
                <a:solidFill>
                  <a:schemeClr val="accent2">
                    <a:satOff val="-17172"/>
                    <a:lumOff val="-11098"/>
                  </a:schemeClr>
                </a:solidFill>
              </a:defRPr>
            </a:pPr>
            <a:r>
              <a:t>&gt;&gt;&gt; b1.id</a:t>
            </a:r>
          </a:p>
          <a:p>
            <a:pPr>
              <a:defRPr>
                <a:solidFill>
                  <a:schemeClr val="accent2">
                    <a:satOff val="-17172"/>
                    <a:lumOff val="-11098"/>
                  </a:schemeClr>
                </a:solidFill>
              </a:defRPr>
            </a:pPr>
            <a:r>
              <a:t>1</a:t>
            </a:r>
            <a:endParaRPr sz="1400">
              <a:solidFill>
                <a:srgbClr val="D5D5D5"/>
              </a:solidFill>
            </a:endParaRPr>
          </a:p>
          <a:p>
            <a:pPr algn="just"/>
            <a:r>
              <a:t>В последнем случае мы обратились непосредственно к ключевому полю id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Создадим еще одно объявление:…"/>
          <p:cNvSpPr txBox="1"/>
          <p:nvPr/>
        </p:nvSpPr>
        <p:spPr>
          <a:xfrm>
            <a:off x="553010" y="487508"/>
            <a:ext cx="11085980" cy="58829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Создадим еще одно объявление:</a:t>
            </a:r>
          </a:p>
          <a:p>
            <a:pPr>
              <a:defRPr>
                <a:solidFill>
                  <a:schemeClr val="accent2">
                    <a:satOff val="-17172"/>
                    <a:lumOff val="-11098"/>
                  </a:schemeClr>
                </a:solidFill>
              </a:defRPr>
            </a:pPr>
            <a:r>
              <a:t>b2 = Bb()</a:t>
            </a:r>
          </a:p>
          <a:p>
            <a:pPr>
              <a:defRPr>
                <a:solidFill>
                  <a:schemeClr val="accent2">
                    <a:satOff val="-17172"/>
                    <a:lumOff val="-11098"/>
                  </a:schemeClr>
                </a:solidFill>
              </a:defRPr>
            </a:pPr>
            <a:r>
              <a:t>b2.title = 'Автомобиль'</a:t>
            </a:r>
          </a:p>
          <a:p>
            <a:pPr>
              <a:defRPr>
                <a:solidFill>
                  <a:schemeClr val="accent2">
                    <a:satOff val="-17172"/>
                    <a:lumOff val="-11098"/>
                  </a:schemeClr>
                </a:solidFill>
              </a:defRPr>
            </a:pPr>
            <a:r>
              <a:t>b2.content = '"Жигули"'</a:t>
            </a:r>
          </a:p>
          <a:p>
            <a:pPr>
              <a:defRPr>
                <a:solidFill>
                  <a:schemeClr val="accent2">
                    <a:satOff val="-17172"/>
                    <a:lumOff val="-11098"/>
                  </a:schemeClr>
                </a:solidFill>
              </a:defRPr>
            </a:pPr>
            <a:r>
              <a:t>b2.save()</a:t>
            </a:r>
          </a:p>
          <a:p>
            <a:pPr algn="just"/>
            <a:r>
              <a:t>Да, можно поступить и так: создать "пустую" запись модели, записав вызов конструктора ее класса без параметров и занеся нужные значения в поля. Что-то во втором объявлении маловато информации о продаваемой машине... Давайте дополним ее:</a:t>
            </a:r>
          </a:p>
          <a:p>
            <a:pPr>
              <a:defRPr>
                <a:solidFill>
                  <a:schemeClr val="accent2">
                    <a:satOff val="-17172"/>
                    <a:lumOff val="-11098"/>
                  </a:schemeClr>
                </a:solidFill>
              </a:defRPr>
            </a:pPr>
            <a:r>
              <a:t>&gt;&gt;&gt; b2.content = '"Жигули", 1980 года, ржавая, некрашеная, сильно битая'</a:t>
            </a:r>
          </a:p>
          <a:p>
            <a:pPr>
              <a:defRPr>
                <a:solidFill>
                  <a:schemeClr val="accent2">
                    <a:satOff val="-17172"/>
                    <a:lumOff val="-11098"/>
                  </a:schemeClr>
                </a:solidFill>
              </a:defRPr>
            </a:pPr>
            <a:r>
              <a:t>&gt;&gt;&gt; b2.save()</a:t>
            </a:r>
          </a:p>
          <a:p>
            <a:pPr>
              <a:defRPr>
                <a:solidFill>
                  <a:schemeClr val="accent2">
                    <a:satOff val="-17172"/>
                    <a:lumOff val="-11098"/>
                  </a:schemeClr>
                </a:solidFill>
              </a:defRPr>
            </a:pPr>
            <a:r>
              <a:t>&gt;&gt;&gt; b2.content</a:t>
            </a:r>
          </a:p>
          <a:p>
            <a:pPr>
              <a:defRPr>
                <a:solidFill>
                  <a:schemeClr val="accent2">
                    <a:satOff val="-17172"/>
                    <a:lumOff val="-11098"/>
                  </a:schemeClr>
                </a:solidFill>
              </a:defRPr>
            </a:pPr>
            <a:r>
              <a:t>'"Жигули", 1980 года, ржавая, некрашеная, сильно битая’</a:t>
            </a:r>
          </a:p>
          <a:p>
            <a:pPr/>
            <a:r>
              <a:t>Добавим еще одно объявление:</a:t>
            </a:r>
          </a:p>
          <a:p>
            <a:pPr>
              <a:defRPr>
                <a:solidFill>
                  <a:schemeClr val="accent2">
                    <a:satOff val="-17172"/>
                    <a:lumOff val="-11098"/>
                  </a:schemeClr>
                </a:solidFill>
              </a:defRPr>
            </a:pPr>
            <a:r>
              <a:t>&gt;&gt;&gt; Bb.objects.create(title='Дом', content='Трехэтажный, кирпич',</a:t>
            </a:r>
          </a:p>
          <a:p>
            <a:pPr>
              <a:defRPr>
                <a:solidFill>
                  <a:schemeClr val="accent2">
                    <a:satOff val="-17172"/>
                    <a:lumOff val="-11098"/>
                  </a:schemeClr>
                </a:solidFill>
              </a:defRPr>
            </a:pPr>
            <a:r>
              <a:t>price=50000000)</a:t>
            </a:r>
          </a:p>
          <a:p>
            <a:pPr>
              <a:defRPr>
                <a:solidFill>
                  <a:schemeClr val="accent2">
                    <a:satOff val="-17172"/>
                    <a:lumOff val="-11098"/>
                  </a:schemeClr>
                </a:solidFill>
              </a:defRPr>
            </a:pPr>
            <a:r>
              <a:t>&lt;Bb: Bb object (3)&gt;</a:t>
            </a:r>
          </a:p>
          <a:p>
            <a:pPr algn="just"/>
            <a:r>
              <a:t>Все классы моделей поддерживают атрибут класса </a:t>
            </a:r>
            <a:r>
              <a:rPr b="1"/>
              <a:t>objects</a:t>
            </a:r>
            <a:r>
              <a:t>. Он хранит диспетчер записей — объект, представляющий все имеющиеся в модели записи и являющийся экземпляром класса </a:t>
            </a:r>
            <a:r>
              <a:rPr b="1"/>
              <a:t>Manager</a:t>
            </a:r>
            <a:r>
              <a:t>. Метод </a:t>
            </a:r>
            <a:r>
              <a:rPr b="1"/>
              <a:t>create()</a:t>
            </a:r>
            <a:r>
              <a:t> диспетчера записей создает новую запись модели, принимая в качестве набора именованных параметров значения ее полей, сразу же сохраняет ее и возвращает в качестве результата.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Выведем ключи и заголовки всех объявлений, имеющихся в модели Bb:…"/>
          <p:cNvSpPr txBox="1"/>
          <p:nvPr/>
        </p:nvSpPr>
        <p:spPr>
          <a:xfrm>
            <a:off x="553010" y="487495"/>
            <a:ext cx="11085980" cy="29619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Выведем ключи и заголовки всех объявлений, имеющихся в модели </a:t>
            </a:r>
            <a:r>
              <a:rPr b="1"/>
              <a:t>Bb</a:t>
            </a:r>
            <a:r>
              <a:t>:</a:t>
            </a:r>
          </a:p>
          <a:p>
            <a:pPr algn="just">
              <a:defRPr>
                <a:solidFill>
                  <a:schemeClr val="accent2">
                    <a:satOff val="-17172"/>
                    <a:lumOff val="-11098"/>
                  </a:schemeClr>
                </a:solidFill>
              </a:defRPr>
            </a:pPr>
            <a:r>
              <a:t>&gt;&gt;&gt; for b in Bb.objects.all():</a:t>
            </a:r>
          </a:p>
          <a:p>
            <a:pPr algn="just">
              <a:defRPr>
                <a:solidFill>
                  <a:schemeClr val="accent2">
                    <a:satOff val="-17172"/>
                    <a:lumOff val="-11098"/>
                  </a:schemeClr>
                </a:solidFill>
              </a:defRPr>
            </a:pPr>
            <a:r>
              <a:t>...</a:t>
            </a:r>
          </a:p>
          <a:p>
            <a:pPr algn="just">
              <a:defRPr>
                <a:solidFill>
                  <a:schemeClr val="accent2">
                    <a:satOff val="-17172"/>
                    <a:lumOff val="-11098"/>
                  </a:schemeClr>
                </a:solidFill>
              </a:defRPr>
            </a:pPr>
            <a:r>
              <a:t>print(b.pk, ': ', b.title)</a:t>
            </a:r>
          </a:p>
          <a:p>
            <a:pPr algn="just">
              <a:defRPr>
                <a:solidFill>
                  <a:schemeClr val="accent2">
                    <a:satOff val="-17172"/>
                    <a:lumOff val="-11098"/>
                  </a:schemeClr>
                </a:solidFill>
              </a:defRPr>
            </a:pPr>
            <a:r>
              <a:t>1 :Дача</a:t>
            </a:r>
          </a:p>
          <a:p>
            <a:pPr algn="just">
              <a:defRPr>
                <a:solidFill>
                  <a:schemeClr val="accent2">
                    <a:satOff val="-17172"/>
                    <a:lumOff val="-11098"/>
                  </a:schemeClr>
                </a:solidFill>
              </a:defRPr>
            </a:pPr>
            <a:r>
              <a:t>2 :Автомобиль</a:t>
            </a:r>
          </a:p>
          <a:p>
            <a:pPr algn="just">
              <a:defRPr>
                <a:solidFill>
                  <a:schemeClr val="accent2">
                    <a:satOff val="-17172"/>
                    <a:lumOff val="-11098"/>
                  </a:schemeClr>
                </a:solidFill>
              </a:defRPr>
            </a:pPr>
            <a:r>
              <a:t>3 :Дом</a:t>
            </a:r>
            <a:endParaRPr sz="1400">
              <a:solidFill>
                <a:srgbClr val="D5D5D5"/>
              </a:solidFill>
            </a:endParaRPr>
          </a:p>
          <a:p>
            <a:pPr algn="just"/>
            <a:r>
              <a:t>Метод </a:t>
            </a:r>
            <a:r>
              <a:rPr b="1"/>
              <a:t>all()</a:t>
            </a:r>
            <a:r>
              <a:t> диспетчера записей возвращает набор записей — последовательность из всех записей модели, которую можно перебрать в цикле. Сам набор записей представляется экземпляром класса </a:t>
            </a:r>
            <a:r>
              <a:rPr b="1"/>
              <a:t>QuerySet</a:t>
            </a:r>
            <a:r>
              <a:t>, а отдельные записи — экземплярами соответствующего класса модели. </a:t>
            </a:r>
          </a:p>
        </p:txBody>
      </p:sp>
      <p:sp>
        <p:nvSpPr>
          <p:cNvPr id="230" name="Отсортируем записи модели по заголовку:…"/>
          <p:cNvSpPr txBox="1"/>
          <p:nvPr/>
        </p:nvSpPr>
        <p:spPr>
          <a:xfrm>
            <a:off x="553010" y="3446045"/>
            <a:ext cx="11085980" cy="29619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Отсортируем записи модели по заголовку:</a:t>
            </a:r>
          </a:p>
          <a:p>
            <a:pPr algn="just">
              <a:defRPr>
                <a:solidFill>
                  <a:schemeClr val="accent2">
                    <a:satOff val="-17172"/>
                    <a:lumOff val="-11098"/>
                  </a:schemeClr>
                </a:solidFill>
              </a:defRPr>
            </a:pPr>
            <a:r>
              <a:t>&gt;&gt;&gt; for b in Bb.objects.order_by('title'):</a:t>
            </a:r>
          </a:p>
          <a:p>
            <a:pPr algn="just">
              <a:defRPr>
                <a:solidFill>
                  <a:schemeClr val="accent2">
                    <a:satOff val="-17172"/>
                    <a:lumOff val="-11098"/>
                  </a:schemeClr>
                </a:solidFill>
              </a:defRPr>
            </a:pPr>
            <a:r>
              <a:t>...</a:t>
            </a:r>
          </a:p>
          <a:p>
            <a:pPr algn="just">
              <a:defRPr>
                <a:solidFill>
                  <a:schemeClr val="accent2">
                    <a:satOff val="-17172"/>
                    <a:lumOff val="-11098"/>
                  </a:schemeClr>
                </a:solidFill>
              </a:defRPr>
            </a:pPr>
            <a:r>
              <a:t>print(b.pk, ': ', b.title)</a:t>
            </a:r>
          </a:p>
          <a:p>
            <a:pPr algn="just">
              <a:defRPr>
                <a:solidFill>
                  <a:schemeClr val="accent2">
                    <a:satOff val="-17172"/>
                    <a:lumOff val="-11098"/>
                  </a:schemeClr>
                </a:solidFill>
              </a:defRPr>
            </a:pPr>
            <a:r>
              <a:t>...</a:t>
            </a:r>
          </a:p>
          <a:p>
            <a:pPr algn="just">
              <a:defRPr>
                <a:solidFill>
                  <a:schemeClr val="accent2">
                    <a:satOff val="-17172"/>
                    <a:lumOff val="-11098"/>
                  </a:schemeClr>
                </a:solidFill>
              </a:defRPr>
            </a:pPr>
            <a:r>
              <a:t>2 : Автомобиль</a:t>
            </a:r>
          </a:p>
          <a:p>
            <a:pPr algn="just">
              <a:defRPr>
                <a:solidFill>
                  <a:schemeClr val="accent2">
                    <a:satOff val="-17172"/>
                    <a:lumOff val="-11098"/>
                  </a:schemeClr>
                </a:solidFill>
              </a:defRPr>
            </a:pPr>
            <a:r>
              <a:t>1 : Дача</a:t>
            </a:r>
          </a:p>
          <a:p>
            <a:pPr algn="just">
              <a:defRPr>
                <a:solidFill>
                  <a:schemeClr val="accent2">
                    <a:satOff val="-17172"/>
                    <a:lumOff val="-11098"/>
                  </a:schemeClr>
                </a:solidFill>
              </a:defRPr>
            </a:pPr>
            <a:r>
              <a:t>3 : Дом</a:t>
            </a:r>
            <a:endParaRPr sz="1400">
              <a:solidFill>
                <a:srgbClr val="D5D5D5"/>
              </a:solidFill>
            </a:endParaRPr>
          </a:p>
          <a:p>
            <a:pPr algn="just"/>
            <a:r>
              <a:t>Метод </a:t>
            </a:r>
            <a:r>
              <a:rPr b="1"/>
              <a:t>order_by()</a:t>
            </a:r>
            <a:r>
              <a:t> диспетчера записей сортирует записи по значению поля, имя которого указано в параметре, и сразу же возвращает набор записей, получившийся в результате сортировки.</a:t>
            </a:r>
          </a:p>
        </p:txBody>
      </p:sp>
      <p:sp>
        <p:nvSpPr>
          <p:cNvPr id="231" name="Линия"/>
          <p:cNvSpPr/>
          <p:nvPr/>
        </p:nvSpPr>
        <p:spPr>
          <a:xfrm>
            <a:off x="368672" y="3428998"/>
            <a:ext cx="11454657" cy="13"/>
          </a:xfrm>
          <a:prstGeom prst="line">
            <a:avLst/>
          </a:prstGeom>
          <a:ln w="25400">
            <a:solidFill>
              <a:srgbClr val="000000"/>
            </a:solidFill>
          </a:ln>
        </p:spPr>
        <p:txBody>
          <a:bodyPr lIns="45718" tIns="45718" rIns="45718" bIns="45718"/>
          <a:lstStyle/>
          <a:p>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Извлечем объявления о продаже домов:…"/>
          <p:cNvSpPr txBox="1"/>
          <p:nvPr/>
        </p:nvSpPr>
        <p:spPr>
          <a:xfrm>
            <a:off x="553010" y="487508"/>
            <a:ext cx="11085980" cy="3254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Извлечем объявления о продаже домов:</a:t>
            </a:r>
          </a:p>
          <a:p>
            <a:pPr algn="just">
              <a:defRPr>
                <a:solidFill>
                  <a:schemeClr val="accent2">
                    <a:satOff val="-17172"/>
                    <a:lumOff val="-11098"/>
                  </a:schemeClr>
                </a:solidFill>
              </a:defRPr>
            </a:pPr>
            <a:r>
              <a:t>&gt;&gt;&gt; for b in Bb.objects.filter(title='Дом'):</a:t>
            </a:r>
          </a:p>
          <a:p>
            <a:pPr algn="just">
              <a:defRPr>
                <a:solidFill>
                  <a:schemeClr val="accent2">
                    <a:satOff val="-17172"/>
                    <a:lumOff val="-11098"/>
                  </a:schemeClr>
                </a:solidFill>
              </a:defRPr>
            </a:pPr>
            <a:r>
              <a:t>...</a:t>
            </a:r>
          </a:p>
          <a:p>
            <a:pPr algn="just">
              <a:defRPr>
                <a:solidFill>
                  <a:schemeClr val="accent2">
                    <a:satOff val="-17172"/>
                    <a:lumOff val="-11098"/>
                  </a:schemeClr>
                </a:solidFill>
              </a:defRPr>
            </a:pPr>
            <a:r>
              <a:t>print(b.pk, ': ', b.title)</a:t>
            </a:r>
          </a:p>
          <a:p>
            <a:pPr algn="just">
              <a:defRPr>
                <a:solidFill>
                  <a:schemeClr val="accent2">
                    <a:satOff val="-17172"/>
                    <a:lumOff val="-11098"/>
                  </a:schemeClr>
                </a:solidFill>
              </a:defRPr>
            </a:pPr>
            <a:r>
              <a:t>...</a:t>
            </a:r>
          </a:p>
          <a:p>
            <a:pPr algn="just">
              <a:defRPr>
                <a:solidFill>
                  <a:schemeClr val="accent2">
                    <a:satOff val="-17172"/>
                    <a:lumOff val="-11098"/>
                  </a:schemeClr>
                </a:solidFill>
              </a:defRPr>
            </a:pPr>
            <a:r>
              <a:t>3 : Дом</a:t>
            </a:r>
            <a:endParaRPr sz="1400">
              <a:solidFill>
                <a:srgbClr val="D5D5D5"/>
              </a:solidFill>
            </a:endParaRPr>
          </a:p>
          <a:p>
            <a:pPr algn="just"/>
            <a:r>
              <a:t>Метод </a:t>
            </a:r>
            <a:r>
              <a:rPr b="1"/>
              <a:t>filter()</a:t>
            </a:r>
            <a:r>
              <a:t> диспетчера записей фильтрует записи по заданным критериям. В частности, чтобы получить только записи, у которых определенное поле содержит заданное значение, следует указать в вызове этого метода именованный параметр, чье имя совпадает с именем поля, и присвоить ему значение, которое должно содержаться в указанном поле. Метод возвращает другой диспетчер записей, содержащий только отфильтрованные записи.</a:t>
            </a:r>
          </a:p>
        </p:txBody>
      </p:sp>
      <p:sp>
        <p:nvSpPr>
          <p:cNvPr id="234" name="Объявление о продаже автомобиля имеет ключ 2. Отыщем его:…"/>
          <p:cNvSpPr txBox="1"/>
          <p:nvPr/>
        </p:nvSpPr>
        <p:spPr>
          <a:xfrm>
            <a:off x="553010" y="3855563"/>
            <a:ext cx="11085980" cy="23777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Объявление о продаже автомобиля имеет ключ 2. Отыщем его:</a:t>
            </a:r>
          </a:p>
          <a:p>
            <a:pPr algn="just">
              <a:defRPr>
                <a:solidFill>
                  <a:schemeClr val="accent2">
                    <a:satOff val="-17172"/>
                    <a:lumOff val="-11098"/>
                  </a:schemeClr>
                </a:solidFill>
              </a:defRPr>
            </a:pPr>
            <a:r>
              <a:t>&gt;&gt;&gt; b = Bb.objects.get(pk=2)</a:t>
            </a:r>
          </a:p>
          <a:p>
            <a:pPr algn="just">
              <a:defRPr>
                <a:solidFill>
                  <a:schemeClr val="accent2">
                    <a:satOff val="-17172"/>
                    <a:lumOff val="-11098"/>
                  </a:schemeClr>
                </a:solidFill>
              </a:defRPr>
            </a:pPr>
            <a:r>
              <a:t>&gt;&gt;&gt; b.title</a:t>
            </a:r>
          </a:p>
          <a:p>
            <a:pPr algn="just">
              <a:defRPr>
                <a:solidFill>
                  <a:schemeClr val="accent2">
                    <a:satOff val="-17172"/>
                    <a:lumOff val="-11098"/>
                  </a:schemeClr>
                </a:solidFill>
              </a:defRPr>
            </a:pPr>
            <a:r>
              <a:t>'Автомобиль'</a:t>
            </a:r>
          </a:p>
          <a:p>
            <a:pPr algn="just">
              <a:defRPr>
                <a:solidFill>
                  <a:schemeClr val="accent2">
                    <a:satOff val="-17172"/>
                    <a:lumOff val="-11098"/>
                  </a:schemeClr>
                </a:solidFill>
              </a:defRPr>
            </a:pPr>
            <a:r>
              <a:t>&gt;&gt;&gt; b.content</a:t>
            </a:r>
          </a:p>
          <a:p>
            <a:pPr algn="just">
              <a:defRPr>
                <a:solidFill>
                  <a:schemeClr val="accent2">
                    <a:satOff val="-17172"/>
                    <a:lumOff val="-11098"/>
                  </a:schemeClr>
                </a:solidFill>
              </a:defRPr>
            </a:pPr>
            <a:r>
              <a:t>'"Жигули", 1980 года, ржавая, некрашеная, сильно битая'</a:t>
            </a:r>
            <a:endParaRPr sz="1400">
              <a:solidFill>
                <a:srgbClr val="D5D5D5"/>
              </a:solidFill>
            </a:endParaRPr>
          </a:p>
          <a:p>
            <a:pPr algn="just"/>
            <a:r>
              <a:t>Метод </a:t>
            </a:r>
            <a:r>
              <a:rPr b="1"/>
              <a:t>get()</a:t>
            </a:r>
            <a:r>
              <a:t> диспетчера записей имеет то же назначение, что и метод </a:t>
            </a:r>
            <a:r>
              <a:rPr b="1"/>
              <a:t>filter()</a:t>
            </a:r>
            <a:r>
              <a:t>, и вызывается аналогичным образом. Однако он ищет не все подходящие записи, а лишь одну и возвращает ее в качестве результата.</a:t>
            </a:r>
          </a:p>
        </p:txBody>
      </p:sp>
      <p:sp>
        <p:nvSpPr>
          <p:cNvPr id="235" name="Линия"/>
          <p:cNvSpPr/>
          <p:nvPr/>
        </p:nvSpPr>
        <p:spPr>
          <a:xfrm>
            <a:off x="368672" y="3798577"/>
            <a:ext cx="11454657" cy="13"/>
          </a:xfrm>
          <a:prstGeom prst="line">
            <a:avLst/>
          </a:prstGeom>
          <a:ln w="25400">
            <a:solidFill>
              <a:srgbClr val="000000"/>
            </a:solidFill>
          </a:ln>
        </p:spPr>
        <p:txBody>
          <a:bodyPr lIns="45718" tIns="45718" rIns="45718" bIns="45718"/>
          <a:lstStyle/>
          <a:p>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Выйдем из консоли Django, набрав команду exit(). И сделаем так, чтобы контроллер index() выводил список объявлений, отсортированный по убыванию даты их публикации. Откроем модуль views.py пакета приложения bboard и исправим хранящийся в нем код.…"/>
          <p:cNvSpPr txBox="1"/>
          <p:nvPr/>
        </p:nvSpPr>
        <p:spPr>
          <a:xfrm>
            <a:off x="553010" y="1071708"/>
            <a:ext cx="11085980" cy="47145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Выйдем из консоли Django, набрав команду </a:t>
            </a:r>
            <a:r>
              <a:rPr b="1"/>
              <a:t>exit()</a:t>
            </a:r>
            <a:r>
              <a:t>. И сделаем так, чтобы контроллер </a:t>
            </a:r>
            <a:r>
              <a:rPr b="1"/>
              <a:t>index()</a:t>
            </a:r>
            <a:r>
              <a:t> выводил список объявлений, отсортированный по убыванию даты их публикации. Откроем модуль </a:t>
            </a:r>
            <a:r>
              <a:rPr b="1"/>
              <a:t>views.py</a:t>
            </a:r>
            <a:r>
              <a:t> пакета приложения </a:t>
            </a:r>
            <a:r>
              <a:rPr b="1"/>
              <a:t>bboard</a:t>
            </a:r>
            <a:r>
              <a:t> и исправим хранящийся в нем код.</a:t>
            </a:r>
          </a:p>
          <a:p>
            <a:pPr algn="just">
              <a:defRPr>
                <a:solidFill>
                  <a:schemeClr val="accent2">
                    <a:satOff val="-17172"/>
                    <a:lumOff val="-11098"/>
                  </a:schemeClr>
                </a:solidFill>
              </a:defRPr>
            </a:pPr>
            <a:r>
              <a:t>from django.http import HttpResponse</a:t>
            </a:r>
          </a:p>
          <a:p>
            <a:pPr algn="just">
              <a:defRPr>
                <a:solidFill>
                  <a:schemeClr val="accent2">
                    <a:satOff val="-17172"/>
                    <a:lumOff val="-11098"/>
                  </a:schemeClr>
                </a:solidFill>
              </a:defRPr>
            </a:pPr>
            <a:r>
              <a:t>from .models import Bb</a:t>
            </a:r>
          </a:p>
          <a:p>
            <a:pPr algn="just">
              <a:defRPr>
                <a:solidFill>
                  <a:schemeClr val="accent2">
                    <a:satOff val="-17172"/>
                    <a:lumOff val="-11098"/>
                  </a:schemeClr>
                </a:solidFill>
              </a:defRPr>
            </a:pPr>
            <a:r>
              <a:t>def index(request):</a:t>
            </a:r>
          </a:p>
          <a:p>
            <a:pPr algn="just">
              <a:defRPr>
                <a:solidFill>
                  <a:schemeClr val="accent2">
                    <a:satOff val="-17172"/>
                    <a:lumOff val="-11098"/>
                  </a:schemeClr>
                </a:solidFill>
              </a:defRPr>
            </a:pPr>
            <a:r>
              <a:t>    s = 'Список объявлений\r\n\r\n\r\n'</a:t>
            </a:r>
          </a:p>
          <a:p>
            <a:pPr algn="just">
              <a:defRPr>
                <a:solidFill>
                  <a:schemeClr val="accent2">
                    <a:satOff val="-17172"/>
                    <a:lumOff val="-11098"/>
                  </a:schemeClr>
                </a:solidFill>
              </a:defRPr>
            </a:pPr>
            <a:r>
              <a:t>    for bb in Bb.objects.order_by('-published'):</a:t>
            </a:r>
          </a:p>
          <a:p>
            <a:pPr algn="just">
              <a:defRPr>
                <a:solidFill>
                  <a:schemeClr val="accent2">
                    <a:satOff val="-17172"/>
                    <a:lumOff val="-11098"/>
                  </a:schemeClr>
                </a:solidFill>
              </a:defRPr>
            </a:pPr>
            <a:r>
              <a:t>        s += bb.title + '\r\n' + bb.content + '\r\n\r\n'</a:t>
            </a:r>
          </a:p>
          <a:p>
            <a:pPr algn="just">
              <a:defRPr>
                <a:solidFill>
                  <a:schemeClr val="accent2">
                    <a:satOff val="-17172"/>
                    <a:lumOff val="-11098"/>
                  </a:schemeClr>
                </a:solidFill>
              </a:defRPr>
            </a:pPr>
            <a:r>
              <a:t>    return HttpResponse(s, content_type='text/plain; charset=utf-8')</a:t>
            </a:r>
          </a:p>
          <a:p>
            <a:pPr algn="just"/>
            <a:r>
              <a:t>Чтобы отсортировать объявления по убыванию даты их публикации, мы в вызове метода </a:t>
            </a:r>
            <a:r>
              <a:rPr b="1"/>
              <a:t>order_by()</a:t>
            </a:r>
            <a:r>
              <a:t> диспетчера записей предварили имя поля </a:t>
            </a:r>
            <a:r>
              <a:rPr b="1"/>
              <a:t>published</a:t>
            </a:r>
            <a:r>
              <a:t> символом "минус". Список объявлений мы представили в виде обычного текста, разбитого на строки символами </a:t>
            </a:r>
            <a:r>
              <a:rPr b="1"/>
              <a:t>\r\n</a:t>
            </a:r>
            <a:r>
              <a:t> . При создании экземпляра класса HttpResponse , представляющего отсылаемый клиенту ответ, в именованном параметре</a:t>
            </a:r>
            <a:r>
              <a:rPr b="1"/>
              <a:t> content_type</a:t>
            </a:r>
            <a:r>
              <a:t> конструктора указали тип отправляемых данных: обычный текст, набранный в кодировке UTF-8 (если мы этого не сделаем, веб-обозреватель посчитает текст HTML-кодом и выведет его одной строкой, скорее всего, в нечитаемом виде).</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Запустим отладочный веб-сервер.Теперь наш сайт стал больше похож на доску объявлений.…"/>
          <p:cNvSpPr txBox="1"/>
          <p:nvPr/>
        </p:nvSpPr>
        <p:spPr>
          <a:xfrm>
            <a:off x="553010" y="1130892"/>
            <a:ext cx="11085980" cy="9172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Запустим отладочный веб-сервер.Теперь наш сайт стал больше похож на доску объявлений.</a:t>
            </a:r>
            <a:endParaRPr sz="1600">
              <a:solidFill>
                <a:srgbClr val="D5D5D5"/>
              </a:solidFill>
            </a:endParaRPr>
          </a:p>
          <a:p>
            <a:pPr algn="just"/>
            <a:r>
              <a:t>Точно так же можно сгенерировать полноценную веб-страницу. Но есть более про­ стой способ - применение шаблонов</a:t>
            </a:r>
          </a:p>
        </p:txBody>
      </p:sp>
      <p:pic>
        <p:nvPicPr>
          <p:cNvPr id="240" name="неизвестное.png" descr="неизвестное.png"/>
          <p:cNvPicPr>
            <a:picLocks noChangeAspect="1"/>
          </p:cNvPicPr>
          <p:nvPr/>
        </p:nvPicPr>
        <p:blipFill>
          <a:blip r:embed="rId2">
            <a:extLst/>
          </a:blip>
          <a:stretch>
            <a:fillRect/>
          </a:stretch>
        </p:blipFill>
        <p:spPr>
          <a:xfrm>
            <a:off x="2904027" y="2643114"/>
            <a:ext cx="6383946" cy="309787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Работа с моделями"/>
          <p:cNvSpPr txBox="1"/>
          <p:nvPr/>
        </p:nvSpPr>
        <p:spPr>
          <a:xfrm>
            <a:off x="4815106" y="371261"/>
            <a:ext cx="2561785"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Шаблоны</a:t>
            </a:r>
          </a:p>
        </p:txBody>
      </p:sp>
      <p:sp>
        <p:nvSpPr>
          <p:cNvPr id="243" name="Шаблон - это образец для генерирования веб-страницы, отправляемой клиенту в составе ответа. Генерированием страниц на основе шаблонов занимается подсистема Django, называемая шаблонизатором. Шаблон Django - это файл с НТМL-кодом страницы, содержащий особ"/>
          <p:cNvSpPr txBox="1"/>
          <p:nvPr/>
        </p:nvSpPr>
        <p:spPr>
          <a:xfrm>
            <a:off x="651019" y="1948007"/>
            <a:ext cx="10889962" cy="29619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Шаблон - это образец для генерирования веб-страницы, отправляемой клиенту в составе ответа. Генерированием страниц на основе шаблонов занимается подсистема Django, называемая шаблонизатором. Шаблон Django - это файл с НТМL-кодом страницы, содержащий особые команды шаблонизатора: директивы, теги и фильтры. Директивы указывают поместить в заданное место НТМL-кода какое-либо значение, теги управляют генерированием содержимого, а фильтры выполняют какие-либо преобразования указанного значения перед выводом. По умолчанию шаблонизатор ищет все шаблоны в папках </a:t>
            </a:r>
            <a:r>
              <a:rPr>
                <a:solidFill>
                  <a:schemeClr val="accent3">
                    <a:lumOff val="-8313"/>
                  </a:schemeClr>
                </a:solidFill>
              </a:rPr>
              <a:t>templates</a:t>
            </a:r>
            <a:r>
              <a:t>, вложенных в папки пакетов приложений. Сами файлы шаблонов веб-страниц должны иметь расширение </a:t>
            </a:r>
            <a:r>
              <a:rPr>
                <a:solidFill>
                  <a:schemeClr val="accent3">
                    <a:lumOff val="-8313"/>
                  </a:schemeClr>
                </a:solidFill>
              </a:rPr>
              <a:t>html</a:t>
            </a:r>
            <a:r>
              <a:t>. Остановим отладочный сервер. Создадим в папке пакета приложения bbоаrd папку templates, а в ней - вложенную папку bboard. Эта папка хранит в себе шаблоны, которые отвечают за формирование внешнего вида приложения. Они представляют специальный синтаксис, который позволяет внедрять данные в код html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6" name="Прямоугольник"/>
          <p:cNvSpPr/>
          <p:nvPr/>
        </p:nvSpPr>
        <p:spPr>
          <a:xfrm>
            <a:off x="1937419" y="6134520"/>
            <a:ext cx="7528415" cy="302272"/>
          </a:xfrm>
          <a:prstGeom prst="rect">
            <a:avLst/>
          </a:prstGeom>
          <a:solidFill>
            <a:srgbClr val="BCBCBC"/>
          </a:solidFill>
          <a:ln w="12700">
            <a:miter lim="400000"/>
          </a:ln>
        </p:spPr>
        <p:txBody>
          <a:bodyPr lIns="45718" tIns="45718" rIns="45718" bIns="45718" anchor="ctr"/>
          <a:lstStyle/>
          <a:p>
            <a:pPr>
              <a:defRPr>
                <a:solidFill>
                  <a:srgbClr val="FFFFFF"/>
                </a:solidFill>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Шаблон index.html"/>
          <p:cNvSpPr txBox="1"/>
          <p:nvPr/>
        </p:nvSpPr>
        <p:spPr>
          <a:xfrm>
            <a:off x="3648047" y="382960"/>
            <a:ext cx="4895906"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Шаблон index.html</a:t>
            </a:r>
          </a:p>
        </p:txBody>
      </p:sp>
      <p:sp>
        <p:nvSpPr>
          <p:cNvPr id="251" name="Сохраним в этой папке наш первый шаблон index.html, код которого приведен ниже:…"/>
          <p:cNvSpPr txBox="1"/>
          <p:nvPr/>
        </p:nvSpPr>
        <p:spPr>
          <a:xfrm>
            <a:off x="651019" y="1140666"/>
            <a:ext cx="10889962" cy="52987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Сохраним в этой папке наш первый шаблон index.html</a:t>
            </a:r>
          </a:p>
          <a:p>
            <a:pPr>
              <a:defRPr>
                <a:solidFill>
                  <a:schemeClr val="accent2">
                    <a:satOff val="-17172"/>
                    <a:lumOff val="-11098"/>
                  </a:schemeClr>
                </a:solidFill>
              </a:defRPr>
            </a:pPr>
            <a:r>
              <a:t>&lt;!DOCTYPE html&gt;</a:t>
            </a:r>
          </a:p>
          <a:p>
            <a:pPr>
              <a:defRPr>
                <a:solidFill>
                  <a:schemeClr val="accent2">
                    <a:satOff val="-17172"/>
                    <a:lumOff val="-11098"/>
                  </a:schemeClr>
                </a:solidFill>
              </a:defRPr>
            </a:pPr>
            <a:r>
              <a:t>&lt;html&gt;</a:t>
            </a:r>
          </a:p>
          <a:p>
            <a:pPr>
              <a:defRPr>
                <a:solidFill>
                  <a:schemeClr val="accent2">
                    <a:satOff val="-17172"/>
                    <a:lumOff val="-11098"/>
                  </a:schemeClr>
                </a:solidFill>
              </a:defRPr>
            </a:pPr>
            <a:r>
              <a:t>    &lt;head&gt;</a:t>
            </a:r>
          </a:p>
          <a:p>
            <a:pPr>
              <a:defRPr>
                <a:solidFill>
                  <a:schemeClr val="accent2">
                    <a:satOff val="-17172"/>
                    <a:lumOff val="-11098"/>
                  </a:schemeClr>
                </a:solidFill>
              </a:defRPr>
            </a:pPr>
            <a:r>
              <a:t>        &lt;meta charset="UTF-8"&gt;</a:t>
            </a:r>
          </a:p>
          <a:p>
            <a:pPr>
              <a:defRPr>
                <a:solidFill>
                  <a:schemeClr val="accent2">
                    <a:satOff val="-17172"/>
                    <a:lumOff val="-11098"/>
                  </a:schemeClr>
                </a:solidFill>
              </a:defRPr>
            </a:pPr>
            <a:r>
              <a:t>        &lt;titlе&gt;Главная :: Доска объявлений&lt;/titlе&gt;</a:t>
            </a:r>
          </a:p>
          <a:p>
            <a:pPr>
              <a:defRPr>
                <a:solidFill>
                  <a:schemeClr val="accent2">
                    <a:satOff val="-17172"/>
                    <a:lumOff val="-11098"/>
                  </a:schemeClr>
                </a:solidFill>
              </a:defRPr>
            </a:pPr>
            <a:r>
              <a:t>    &lt;/head&gt;</a:t>
            </a:r>
          </a:p>
          <a:p>
            <a:pPr>
              <a:defRPr>
                <a:solidFill>
                  <a:schemeClr val="accent2">
                    <a:satOff val="-17172"/>
                    <a:lumOff val="-11098"/>
                  </a:schemeClr>
                </a:solidFill>
              </a:defRPr>
            </a:pPr>
            <a:r>
              <a:t>    &lt;body&gt;</a:t>
            </a:r>
          </a:p>
          <a:p>
            <a:pPr>
              <a:defRPr>
                <a:solidFill>
                  <a:schemeClr val="accent2">
                    <a:satOff val="-17172"/>
                    <a:lumOff val="-11098"/>
                  </a:schemeClr>
                </a:solidFill>
              </a:defRPr>
            </a:pPr>
            <a:r>
              <a:t>        &lt;h1&gt;Объявления&lt;/h1&gt;</a:t>
            </a:r>
          </a:p>
          <a:p>
            <a:pPr>
              <a:defRPr>
                <a:solidFill>
                  <a:schemeClr val="accent2">
                    <a:satOff val="-17172"/>
                    <a:lumOff val="-11098"/>
                  </a:schemeClr>
                </a:solidFill>
              </a:defRPr>
            </a:pPr>
            <a:r>
              <a:t>        {% for bb in bbs %}</a:t>
            </a:r>
          </a:p>
          <a:p>
            <a:pPr>
              <a:defRPr>
                <a:solidFill>
                  <a:schemeClr val="accent2">
                    <a:satOff val="-17172"/>
                    <a:lumOff val="-11098"/>
                  </a:schemeClr>
                </a:solidFill>
              </a:defRPr>
            </a:pPr>
            <a:r>
              <a:t>        &lt;div&gt;</a:t>
            </a:r>
          </a:p>
          <a:p>
            <a:pPr>
              <a:defRPr>
                <a:solidFill>
                  <a:schemeClr val="accent2">
                    <a:satOff val="-17172"/>
                    <a:lumOff val="-11098"/>
                  </a:schemeClr>
                </a:solidFill>
              </a:defRPr>
            </a:pPr>
            <a:r>
              <a:t>            &lt;h2&gt;{{ bb.title }}&lt;/h2&gt;</a:t>
            </a:r>
          </a:p>
          <a:p>
            <a:pPr>
              <a:defRPr>
                <a:solidFill>
                  <a:schemeClr val="accent2">
                    <a:satOff val="-17172"/>
                    <a:lumOff val="-11098"/>
                  </a:schemeClr>
                </a:solidFill>
              </a:defRPr>
            </a:pPr>
            <a:r>
              <a:t>            &lt;р&gt;{{ bb.content }}&lt;/р&gt;</a:t>
            </a:r>
          </a:p>
          <a:p>
            <a:pPr>
              <a:defRPr>
                <a:solidFill>
                  <a:schemeClr val="accent2">
                    <a:satOff val="-17172"/>
                    <a:lumOff val="-11098"/>
                  </a:schemeClr>
                </a:solidFill>
              </a:defRPr>
            </a:pPr>
            <a:r>
              <a:t>            &lt;р&gt;{{ bb.published|date:"d.m.Y Н:i:s" }}&lt;/р&gt;</a:t>
            </a:r>
          </a:p>
          <a:p>
            <a:pPr>
              <a:defRPr>
                <a:solidFill>
                  <a:schemeClr val="accent2">
                    <a:satOff val="-17172"/>
                    <a:lumOff val="-11098"/>
                  </a:schemeClr>
                </a:solidFill>
              </a:defRPr>
            </a:pPr>
            <a:r>
              <a:t>        &lt;/div&gt;</a:t>
            </a:r>
          </a:p>
          <a:p>
            <a:pPr>
              <a:defRPr>
                <a:solidFill>
                  <a:schemeClr val="accent2">
                    <a:satOff val="-17172"/>
                    <a:lumOff val="-11098"/>
                  </a:schemeClr>
                </a:solidFill>
              </a:defRPr>
            </a:pPr>
            <a:r>
              <a:t>        {% endfor %}</a:t>
            </a:r>
          </a:p>
          <a:p>
            <a:pPr>
              <a:defRPr>
                <a:solidFill>
                  <a:schemeClr val="accent2">
                    <a:satOff val="-17172"/>
                    <a:lumOff val="-11098"/>
                  </a:schemeClr>
                </a:solidFill>
              </a:defRPr>
            </a:pPr>
            <a:r>
              <a:t>    &lt;/body&gt;</a:t>
            </a:r>
          </a:p>
          <a:p>
            <a:pPr>
              <a:defRPr>
                <a:solidFill>
                  <a:schemeClr val="accent2">
                    <a:satOff val="-17172"/>
                    <a:lumOff val="-11098"/>
                  </a:schemeClr>
                </a:solidFill>
              </a:defRPr>
            </a:pPr>
            <a:r>
              <a:t>&lt;/html&gt;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Команды шаблонизатора"/>
          <p:cNvSpPr txBox="1"/>
          <p:nvPr/>
        </p:nvSpPr>
        <p:spPr>
          <a:xfrm>
            <a:off x="2694050" y="382960"/>
            <a:ext cx="6803884"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Команды шаблонизатора</a:t>
            </a:r>
          </a:p>
        </p:txBody>
      </p:sp>
      <p:sp>
        <p:nvSpPr>
          <p:cNvPr id="254" name="В целом здесь нам все знакомо. За исключением команд шаблонизатора. Давайте познакомимся с ними. Начнем вот с этого тега шаблонизатора:…"/>
          <p:cNvSpPr txBox="1"/>
          <p:nvPr/>
        </p:nvSpPr>
        <p:spPr>
          <a:xfrm>
            <a:off x="651019" y="1071708"/>
            <a:ext cx="10889962" cy="47145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 целом здесь нам все знакомо. За исключением команд шаблонизатора. Давайте познакомимся с ними. Начнем вот с этого тега шаблонизатора:</a:t>
            </a:r>
          </a:p>
          <a:p>
            <a:pPr algn="just">
              <a:defRPr>
                <a:solidFill>
                  <a:schemeClr val="accent2">
                    <a:satOff val="-17172"/>
                    <a:lumOff val="-11098"/>
                  </a:schemeClr>
                </a:solidFill>
              </a:defRPr>
            </a:pPr>
            <a:r>
              <a:t>{ % for bb in bbs % }</a:t>
            </a:r>
          </a:p>
          <a:p>
            <a:pPr algn="just">
              <a:defRPr>
                <a:solidFill>
                  <a:schemeClr val="accent2">
                    <a:satOff val="-17172"/>
                    <a:lumOff val="-11098"/>
                  </a:schemeClr>
                </a:solidFill>
              </a:defRPr>
            </a:pPr>
            <a:r>
              <a:t>. . .</a:t>
            </a:r>
          </a:p>
          <a:p>
            <a:pPr algn="just">
              <a:defRPr>
                <a:solidFill>
                  <a:schemeClr val="accent2">
                    <a:satOff val="-17172"/>
                    <a:lumOff val="-11098"/>
                  </a:schemeClr>
                </a:solidFill>
              </a:defRPr>
            </a:pPr>
            <a:r>
              <a:t>{ % endfor % }</a:t>
            </a:r>
            <a:endParaRPr sz="1400">
              <a:solidFill>
                <a:srgbClr val="D5D5D5"/>
              </a:solidFill>
            </a:endParaRPr>
          </a:p>
          <a:p>
            <a:pPr algn="just"/>
            <a:r>
              <a:t>Аналогично циклу for . . . in языка Python, он перебирает последовательность, хранящуюся в переменной bbs, присваивая очередной элемент переменной bb, которая доступна в теле цикла. У нас переменная bbs будет хранить перечень объявлений, и, таким образом, переменной bb будет присваиваться очередное объявление. Теперь познакомимся с директивой шаблонизатора:</a:t>
            </a:r>
          </a:p>
          <a:p>
            <a:pPr algn="just">
              <a:defRPr>
                <a:solidFill>
                  <a:schemeClr val="accent2">
                    <a:satOff val="-17172"/>
                    <a:lumOff val="-11098"/>
                  </a:schemeClr>
                </a:solidFill>
              </a:defRPr>
            </a:pPr>
            <a:r>
              <a:t>{ { bb . title } }</a:t>
            </a:r>
            <a:endParaRPr sz="1400"/>
          </a:p>
          <a:p>
            <a:pPr algn="just"/>
            <a:r>
              <a:t>Она указывает извлечь значение из атрибута title объекта, хранящегося в переменной bb, и вставить это значение в то место кода, в котором находится она сама. И, наконец, фильтр date :</a:t>
            </a:r>
          </a:p>
          <a:p>
            <a:pPr algn="just">
              <a:defRPr>
                <a:solidFill>
                  <a:schemeClr val="accent2">
                    <a:satOff val="-17172"/>
                    <a:lumOff val="-11098"/>
                  </a:schemeClr>
                </a:solidFill>
              </a:defRPr>
            </a:pPr>
            <a:r>
              <a:t>&lt;р&gt; { { bb . published l date : " d . rn . Y H : i : s " } } &lt;/р&gt;</a:t>
            </a:r>
            <a:endParaRPr sz="1400"/>
          </a:p>
          <a:p>
            <a:pPr algn="just"/>
            <a:r>
              <a:t>Он преобразует значение из атрибута published объекта bb, т. е. временную отметку публикации объявления, в формат, указанный в виде строки после двоеточия . Строка </a:t>
            </a:r>
            <a:r>
              <a:rPr>
                <a:solidFill>
                  <a:schemeClr val="accent2">
                    <a:satOff val="-17172"/>
                    <a:lumOff val="-11098"/>
                  </a:schemeClr>
                </a:solidFill>
              </a:rPr>
              <a:t>"d . m . Y H : i : s " </a:t>
            </a:r>
            <a:r>
              <a:t>задает формат</a:t>
            </a:r>
            <a:r>
              <a:rPr b="1"/>
              <a:t> &lt; число&gt; . &lt;номер месяца&gt; . &lt;год из четырех цифр&gt; &lt; часы в 24-часовом формате&gt; : &lt;минуты &gt; : &lt;секунды &gt;</a:t>
            </a:r>
            <a:r>
              <a:t>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Контекст шаблона, рендеринги сокращения"/>
          <p:cNvSpPr txBox="1"/>
          <p:nvPr/>
        </p:nvSpPr>
        <p:spPr>
          <a:xfrm>
            <a:off x="532324" y="371261"/>
            <a:ext cx="11127352" cy="675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3800">
                <a:solidFill>
                  <a:srgbClr val="262626"/>
                </a:solidFill>
                <a:latin typeface="Century Gothic"/>
                <a:ea typeface="Century Gothic"/>
                <a:cs typeface="Century Gothic"/>
                <a:sym typeface="Century Gothic"/>
              </a:defRPr>
            </a:lvl1pPr>
          </a:lstStyle>
          <a:p>
            <a:pPr/>
            <a:r>
              <a:t>Контекст шаблона, рендеринги сокращения</a:t>
            </a:r>
          </a:p>
        </p:txBody>
      </p:sp>
      <p:sp>
        <p:nvSpPr>
          <p:cNvPr id="257" name="Откроем модуль views.py пакета приложения bbоаrd и внесем исправления в его код.…"/>
          <p:cNvSpPr txBox="1"/>
          <p:nvPr/>
        </p:nvSpPr>
        <p:spPr>
          <a:xfrm>
            <a:off x="651019" y="1655908"/>
            <a:ext cx="10889962" cy="35461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Откроем модуль </a:t>
            </a:r>
            <a:r>
              <a:rPr>
                <a:solidFill>
                  <a:schemeClr val="accent3">
                    <a:lumOff val="-8313"/>
                  </a:schemeClr>
                </a:solidFill>
              </a:rPr>
              <a:t>views.py</a:t>
            </a:r>
            <a:r>
              <a:t> </a:t>
            </a:r>
            <a:r>
              <a:rPr>
                <a:solidFill>
                  <a:schemeClr val="accent3">
                    <a:lumOff val="-8313"/>
                  </a:schemeClr>
                </a:solidFill>
              </a:rPr>
              <a:t>пакета приложения </a:t>
            </a:r>
            <a:r>
              <a:rPr i="1"/>
              <a:t>bbоаrd</a:t>
            </a:r>
            <a:r>
              <a:t> и внесем исправления в его код.</a:t>
            </a:r>
          </a:p>
          <a:p>
            <a:pPr>
              <a:defRPr>
                <a:solidFill>
                  <a:schemeClr val="accent2">
                    <a:satOff val="-17172"/>
                    <a:lumOff val="-11098"/>
                  </a:schemeClr>
                </a:solidFill>
              </a:defRPr>
            </a:pPr>
            <a:r>
              <a:t>from django.http import HttpResponse</a:t>
            </a:r>
          </a:p>
          <a:p>
            <a:pPr>
              <a:defRPr>
                <a:solidFill>
                  <a:schemeClr val="accent2">
                    <a:satOff val="-17172"/>
                    <a:lumOff val="-11098"/>
                  </a:schemeClr>
                </a:solidFill>
              </a:defRPr>
            </a:pPr>
            <a:r>
              <a:t>from django.template import loader</a:t>
            </a:r>
          </a:p>
          <a:p>
            <a:pPr>
              <a:defRPr>
                <a:solidFill>
                  <a:schemeClr val="accent2">
                    <a:satOff val="-17172"/>
                    <a:lumOff val="-11098"/>
                  </a:schemeClr>
                </a:solidFill>
              </a:defRPr>
            </a:pPr>
            <a:r>
              <a:t>from .models import Bb</a:t>
            </a:r>
          </a:p>
          <a:p>
            <a:pPr>
              <a:defRPr>
                <a:solidFill>
                  <a:schemeClr val="accent2">
                    <a:satOff val="-17172"/>
                    <a:lumOff val="-11098"/>
                  </a:schemeClr>
                </a:solidFill>
              </a:defRPr>
            </a:pPr>
            <a:r>
              <a:t>def index(request):</a:t>
            </a:r>
          </a:p>
          <a:p>
            <a:pPr>
              <a:defRPr>
                <a:solidFill>
                  <a:schemeClr val="accent2">
                    <a:satOff val="-17172"/>
                    <a:lumOff val="-11098"/>
                  </a:schemeClr>
                </a:solidFill>
              </a:defRPr>
            </a:pPr>
            <a:r>
              <a:t>    template = loader.get_template('bboard/index.html')</a:t>
            </a:r>
          </a:p>
          <a:p>
            <a:pPr>
              <a:defRPr>
                <a:solidFill>
                  <a:schemeClr val="accent2">
                    <a:satOff val="-17172"/>
                    <a:lumOff val="-11098"/>
                  </a:schemeClr>
                </a:solidFill>
              </a:defRPr>
            </a:pPr>
            <a:r>
              <a:t>    bbs = Bb.objects.order_by('-published')</a:t>
            </a:r>
          </a:p>
          <a:p>
            <a:pPr>
              <a:defRPr>
                <a:solidFill>
                  <a:schemeClr val="accent2">
                    <a:satOff val="-17172"/>
                    <a:lumOff val="-11098"/>
                  </a:schemeClr>
                </a:solidFill>
              </a:defRPr>
            </a:pPr>
            <a:r>
              <a:t>    context = {'bbs': bbs}</a:t>
            </a:r>
          </a:p>
          <a:p>
            <a:pPr>
              <a:defRPr>
                <a:solidFill>
                  <a:schemeClr val="accent2">
                    <a:satOff val="-17172"/>
                    <a:lumOff val="-11098"/>
                  </a:schemeClr>
                </a:solidFill>
              </a:defRPr>
            </a:pPr>
            <a:r>
              <a:t>    return HttpResponse(template.render(context, request))</a:t>
            </a:r>
            <a:endParaRPr sz="1400">
              <a:solidFill>
                <a:srgbClr val="D5D5D5"/>
              </a:solidFill>
            </a:endParaRPr>
          </a:p>
          <a:p>
            <a:pPr algn="just"/>
            <a:r>
              <a:t>Сначала загружаем шаблон, воспользовавшись функцией </a:t>
            </a:r>
            <a:r>
              <a:rPr i="1"/>
              <a:t>get_template()</a:t>
            </a:r>
            <a:r>
              <a:t> из модуля </a:t>
            </a:r>
            <a:r>
              <a:rPr i="1"/>
              <a:t>django.template.loader.</a:t>
            </a:r>
            <a:r>
              <a:t> В качестве параметра указываем строку с путем к файлу шаблона от папки templates. Функция вернет экземпляр класса Template, представ­ляющий загруженный из заданного файла шаблон.</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Далее формируем контекст шаблона - набор данных, которые будут выведены на генерируемой странице. Контекст шаблона должен представлять собой обычный словарь Python, элементы которого преобразуются в доступные внутри шаблона переменные, одноименные ключам"/>
          <p:cNvSpPr txBox="1"/>
          <p:nvPr/>
        </p:nvSpPr>
        <p:spPr>
          <a:xfrm>
            <a:off x="377746" y="341458"/>
            <a:ext cx="5650154" cy="6175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Далее формируем контекст шаблона - набор данных, которые будут выведены на генерируемой странице. Контекст шаблона должен представлять собой обычный словарь Python, элементы которого преобразуются в доступные внутри шаблона переменные, одноименные ключам этих элементов. Так, элемент </a:t>
            </a:r>
            <a:r>
              <a:rPr>
                <a:solidFill>
                  <a:schemeClr val="accent3">
                    <a:lumOff val="-8313"/>
                  </a:schemeClr>
                </a:solidFill>
              </a:rPr>
              <a:t>bbs</a:t>
            </a:r>
            <a:r>
              <a:t> создаваемого нами контекста шаблона, содержащий перечень объявлений, будет преобразован в переменную </a:t>
            </a:r>
            <a:r>
              <a:rPr>
                <a:solidFill>
                  <a:schemeClr val="accent3">
                    <a:lumOff val="-8313"/>
                  </a:schemeClr>
                </a:solidFill>
              </a:rPr>
              <a:t>bbs</a:t>
            </a:r>
            <a:r>
              <a:t>, доступную в шаблоне. Наконец, выполняем рендеринг шаблона, т.е. генерирование на его основе веб­ страницы. Для этого вызываем метод </a:t>
            </a:r>
            <a:r>
              <a:rPr>
                <a:solidFill>
                  <a:schemeClr val="accent3">
                    <a:lumOff val="-8313"/>
                  </a:schemeClr>
                </a:solidFill>
              </a:rPr>
              <a:t>render()</a:t>
            </a:r>
            <a:r>
              <a:t> класса Template, передав ему подготовленный ранее контекст шаблона и экземпляр класса </a:t>
            </a:r>
            <a:r>
              <a:rPr>
                <a:solidFill>
                  <a:schemeClr val="accent3">
                    <a:lumOff val="-8313"/>
                  </a:schemeClr>
                </a:solidFill>
              </a:rPr>
              <a:t>HttpRequest</a:t>
            </a:r>
            <a:r>
              <a:t>, представляющий клиентский запрос и полученный контроллером-функцией через параметр </a:t>
            </a:r>
            <a:r>
              <a:rPr>
                <a:solidFill>
                  <a:schemeClr val="accent3">
                    <a:lumOff val="-8313"/>
                  </a:schemeClr>
                </a:solidFill>
              </a:rPr>
              <a:t>request</a:t>
            </a:r>
            <a:r>
              <a:t>. Результат - строку с НТМL-кодом готовой веб-страницы передаем конструктору класса HttpResponse для формирования ответа. Сохраним оба исправленных файла, запустим отладочный веб-сервер и посмотрим на результат. Вот теперь это действительно веб-страница!</a:t>
            </a:r>
          </a:p>
        </p:txBody>
      </p:sp>
      <p:pic>
        <p:nvPicPr>
          <p:cNvPr id="260" name="Unknown.png" descr="Unknown.png"/>
          <p:cNvPicPr>
            <a:picLocks noChangeAspect="1"/>
          </p:cNvPicPr>
          <p:nvPr/>
        </p:nvPicPr>
        <p:blipFill>
          <a:blip r:embed="rId2">
            <a:extLst/>
          </a:blip>
          <a:stretch>
            <a:fillRect/>
          </a:stretch>
        </p:blipFill>
        <p:spPr>
          <a:xfrm>
            <a:off x="6059866" y="1093023"/>
            <a:ext cx="5816387" cy="467195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В коде контроллера index() для рендеринга мы использовали низкоуровневые инструменты, несколько усложнив код. Но Django предоставляет средства более высокого уровня - функции- сокращения(shortcuts). Так, функция сокращение render() из модуля django.short"/>
          <p:cNvSpPr txBox="1"/>
          <p:nvPr/>
        </p:nvSpPr>
        <p:spPr>
          <a:xfrm>
            <a:off x="651019" y="1801958"/>
            <a:ext cx="10889962" cy="3254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 коде контроллера index() для рендеринга мы использовали низкоуровневые инструменты, несколько усложнив код. Но Django предоставляет средства более высокого уровня - функции- сокращения(shortcuts). Так, функция­ сокращение render() из модуля django.shortcuts выполняет и загрузку, и ренде­ринг шаблона. Попробуем ее в деле, исправив код модуля </a:t>
            </a:r>
            <a:r>
              <a:rPr>
                <a:solidFill>
                  <a:schemeClr val="accent3">
                    <a:lumOff val="-8313"/>
                  </a:schemeClr>
                </a:solidFill>
              </a:rPr>
              <a:t>views.py</a:t>
            </a:r>
            <a:r>
              <a:t>.</a:t>
            </a:r>
          </a:p>
          <a:p>
            <a:pPr>
              <a:defRPr>
                <a:solidFill>
                  <a:schemeClr val="accent2">
                    <a:satOff val="-17172"/>
                    <a:lumOff val="-11098"/>
                  </a:schemeClr>
                </a:solidFill>
              </a:defRPr>
            </a:pPr>
            <a:r>
              <a:t>from django.shortcuts import render</a:t>
            </a:r>
          </a:p>
          <a:p>
            <a:pPr>
              <a:defRPr>
                <a:solidFill>
                  <a:schemeClr val="accent2">
                    <a:satOff val="-17172"/>
                    <a:lumOff val="-11098"/>
                  </a:schemeClr>
                </a:solidFill>
              </a:defRPr>
            </a:pPr>
            <a:r>
              <a:t>from .models import Вb</a:t>
            </a:r>
          </a:p>
          <a:p>
            <a:pPr>
              <a:defRPr>
                <a:solidFill>
                  <a:schemeClr val="accent2">
                    <a:satOff val="-17172"/>
                    <a:lumOff val="-11098"/>
                  </a:schemeClr>
                </a:solidFill>
              </a:defRPr>
            </a:pPr>
            <a:r>
              <a:t>def index(request):</a:t>
            </a:r>
          </a:p>
          <a:p>
            <a:pPr>
              <a:defRPr>
                <a:solidFill>
                  <a:schemeClr val="accent2">
                    <a:satOff val="-17172"/>
                    <a:lumOff val="-11098"/>
                  </a:schemeClr>
                </a:solidFill>
              </a:defRPr>
            </a:pPr>
            <a:r>
              <a:t>    bbs = Bb.objects.order_by('-published')</a:t>
            </a:r>
          </a:p>
          <a:p>
            <a:pPr>
              <a:defRPr>
                <a:solidFill>
                  <a:schemeClr val="accent2">
                    <a:satOff val="-17172"/>
                    <a:lumOff val="-11098"/>
                  </a:schemeClr>
                </a:solidFill>
              </a:defRPr>
            </a:pPr>
            <a:r>
              <a:t>    return render(request, 'bboard/index.html', {'bbs': bbs})</a:t>
            </a:r>
            <a:endParaRPr sz="1400"/>
          </a:p>
          <a:p>
            <a:pPr algn="just"/>
            <a:r>
              <a:t>Обновим веб-страницу со списком объявлений и убедимся, что этот код работает точно так же, как и написанный ранее, однако при этом имеет меньший объем.</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Административный веб-сайт Django"/>
          <p:cNvSpPr txBox="1"/>
          <p:nvPr/>
        </p:nvSpPr>
        <p:spPr>
          <a:xfrm>
            <a:off x="1611095" y="371261"/>
            <a:ext cx="8969792" cy="675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3800">
                <a:solidFill>
                  <a:srgbClr val="262626"/>
                </a:solidFill>
                <a:latin typeface="Century Gothic"/>
                <a:ea typeface="Century Gothic"/>
                <a:cs typeface="Century Gothic"/>
                <a:sym typeface="Century Gothic"/>
              </a:defRPr>
            </a:lvl1pPr>
          </a:lstStyle>
          <a:p>
            <a:pPr/>
            <a:r>
              <a:t>Административный веб-сайт Django</a:t>
            </a:r>
          </a:p>
        </p:txBody>
      </p:sp>
      <p:sp>
        <p:nvSpPr>
          <p:cNvPr id="265"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651019" y="1217758"/>
            <a:ext cx="10889962" cy="44224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во всех приложениях проекта. Мы можем просматривать, добавлять, править и удалять записи, фильтровать и сортировать их. Помимо этого, административный сайт не пускает к данным сайта посторонних, используя для этого встроенную во фреймворк подсистему разграничения доступа. Эта подсистема реализована в стандартном приложении django.contrib.auth. А работу самого административного сайта обеспечивает стандартное приложение django.contrib.admin. Оба этих приложения заносятся в список зарегистрирован­ных в проекте изначально.</a:t>
            </a:r>
          </a:p>
          <a:p>
            <a:pPr algn="just"/>
            <a:r>
              <a:t>Стандартное приложение django.contrib.auth использует для хранения списков зарегистрированных пользователей, групп и их привилегий особые модели. Для них в базе данных должны быть созданы таблицы, и создание этих таблиц выполняют особые миграции. Следовательно, чтобы встроенные в Django средства разграничения доступа работали, нужно хотя бы один раз выполнить миграции. Еще нужно создать зарегистрированного пользователя сайта с максимальными правами - суперпользователь. Для этого остановим отладочный веб-сервер и от­ дадим в командной строке команду:</a:t>
            </a:r>
          </a:p>
          <a:p>
            <a:pPr>
              <a:defRPr>
                <a:solidFill>
                  <a:schemeClr val="accent2">
                    <a:satOff val="-17172"/>
                    <a:lumOff val="-11098"/>
                  </a:schemeClr>
                </a:solidFill>
              </a:defRPr>
            </a:pPr>
            <a:r>
              <a:t>manage.py createsuperuser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Почему Django?"/>
          <p:cNvSpPr txBox="1"/>
          <p:nvPr/>
        </p:nvSpPr>
        <p:spPr>
          <a:xfrm>
            <a:off x="3936648" y="371261"/>
            <a:ext cx="4318701"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Почему Django?</a:t>
            </a:r>
          </a:p>
        </p:txBody>
      </p:sp>
      <p:sp>
        <p:nvSpPr>
          <p:cNvPr id="148" name="Django — это современные стандарты веб-разработки: схема &quot;модель-представение-контроллер&quot;, использование миграций для внесения изменений в базу данных и принцип &quot;написанное однажды применяется везде&quot; (или, другими словами, &quot;не повторяйся&quot;).…"/>
          <p:cNvSpPr txBox="1"/>
          <p:nvPr/>
        </p:nvSpPr>
        <p:spPr>
          <a:xfrm>
            <a:off x="651019" y="1095148"/>
            <a:ext cx="10889962" cy="52987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lgn="just">
              <a:buSzPct val="100000"/>
              <a:buChar char="•"/>
            </a:pPr>
            <a:r>
              <a:t>Django — это современные стандарты веб-разработки: схема "модель-представение-контроллер", использование миграций для внесения изменений в базу данных и принцип "написанное однажды применяется везде" (или, другими словами, "не повторяйся").</a:t>
            </a:r>
          </a:p>
          <a:p>
            <a:pPr marL="180472" indent="-180472" algn="just">
              <a:buSzPct val="100000"/>
              <a:buChar char="•"/>
            </a:pPr>
            <a:r>
              <a:t>Django — это полнофункциональный фреймворк. Никаких дополнительных библиотек, необходимых, чтобы наше веб-творение хотя бы заработало, ставить не придется.</a:t>
            </a:r>
          </a:p>
          <a:p>
            <a:pPr marL="180472" indent="-180472" algn="just">
              <a:buSzPct val="100000"/>
              <a:buChar char="•"/>
            </a:pPr>
            <a:r>
              <a:t>Django — это высокоуровневый фреймворк. Типовые задачи, наподобие соединения с базой данных, обработки данных, полученных от пользователя, сохранения выгруженных пользователем файлов, он выполняет самостоятельно. А еще он предоставляет полнофункциональную подсистему разграничения доступа и исключительно мощный и удобно настраиваемый административный веб-сайт, которые, в случае применения любого другого фреймворка, нам пришлось бы писать самостоятельно.</a:t>
            </a:r>
          </a:p>
          <a:p>
            <a:pPr marL="180472" indent="-180472" algn="just">
              <a:buSzPct val="100000"/>
              <a:buChar char="•"/>
            </a:pPr>
            <a:r>
              <a:t>Django — это удобство разработки. Легкий и быстрый отладочный веб-сервер, развитый механизм миграций, уже упомянутый административный веб-сайт — все это существенно упрощает программирование.</a:t>
            </a:r>
          </a:p>
          <a:p>
            <a:pPr marL="180472" indent="-180472" algn="just">
              <a:buSzPct val="100000"/>
              <a:buChar char="•"/>
            </a:pPr>
            <a:r>
              <a:t>Django — это дополнительные библиотеки. Нужен вывод графических миниатюр? Требуется обеспечить аутентификацию посредством социальных сетей? Необходима поддержка CAPTCHA? На диске копятся "мусорные" файлы? Ставьте соответствующую библиотеку — и дело в шляпе!</a:t>
            </a:r>
          </a:p>
          <a:p>
            <a:pPr marL="180472" indent="-180472" algn="just">
              <a:buSzPct val="100000"/>
              <a:buChar char="•"/>
            </a:pPr>
            <a:r>
              <a:t>Django — это Python. Исключительно мощный и, вероятно, самый лаконичный язык из всех, что применяются в промышленном программировании.</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Утилита manage.py запросит у нас имя создаваемого суперпользователя, его адрес электронной почты и пароль, который потребуется ввести дважды :…"/>
          <p:cNvSpPr txBox="1"/>
          <p:nvPr/>
        </p:nvSpPr>
        <p:spPr>
          <a:xfrm>
            <a:off x="651019" y="1217758"/>
            <a:ext cx="10889962" cy="44224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Утилита manage.py запросит у нас имя создаваемого суперпользователя, его адрес электронной почты и пароль, который потребуется ввести дважды :</a:t>
            </a:r>
          </a:p>
          <a:p>
            <a:pPr algn="just">
              <a:defRPr>
                <a:solidFill>
                  <a:schemeClr val="accent2">
                    <a:satOff val="-17172"/>
                    <a:lumOff val="-11098"/>
                  </a:schemeClr>
                </a:solidFill>
              </a:defRPr>
            </a:pPr>
            <a:r>
              <a:t>Username: admin</a:t>
            </a:r>
          </a:p>
          <a:p>
            <a:pPr algn="just">
              <a:defRPr>
                <a:solidFill>
                  <a:schemeClr val="accent2">
                    <a:satOff val="-17172"/>
                    <a:lumOff val="-11098"/>
                  </a:schemeClr>
                </a:solidFill>
              </a:defRPr>
            </a:pPr>
            <a:r>
              <a:t>Email address: admin@somesite.ru</a:t>
            </a:r>
          </a:p>
          <a:p>
            <a:pPr algn="just">
              <a:defRPr>
                <a:solidFill>
                  <a:schemeClr val="accent2">
                    <a:satOff val="-17172"/>
                    <a:lumOff val="-11098"/>
                  </a:schemeClr>
                </a:solidFill>
              </a:defRPr>
            </a:pPr>
            <a:r>
              <a:t>Password:</a:t>
            </a:r>
          </a:p>
          <a:p>
            <a:pPr algn="just">
              <a:defRPr>
                <a:solidFill>
                  <a:schemeClr val="accent2">
                    <a:satOff val="-17172"/>
                    <a:lumOff val="-11098"/>
                  </a:schemeClr>
                </a:solidFill>
              </a:defRPr>
            </a:pPr>
            <a:r>
              <a:t>Password(again):</a:t>
            </a:r>
            <a:endParaRPr sz="1400">
              <a:solidFill>
                <a:srgbClr val="D5D5D5"/>
              </a:solidFill>
            </a:endParaRPr>
          </a:p>
          <a:p>
            <a:pPr algn="just"/>
            <a:r>
              <a:t>Как только суперпользователь будет успешно создан, появится уведомление:</a:t>
            </a:r>
          </a:p>
          <a:p>
            <a:pPr algn="just">
              <a:defRPr>
                <a:solidFill>
                  <a:schemeClr val="accent2">
                    <a:satOff val="-17172"/>
                    <a:lumOff val="-11098"/>
                  </a:schemeClr>
                </a:solidFill>
              </a:defRPr>
            </a:pPr>
            <a:r>
              <a:t>Superuser created successfully.</a:t>
            </a:r>
            <a:endParaRPr sz="1400"/>
          </a:p>
          <a:p>
            <a:pPr algn="just"/>
            <a:r>
              <a:t>После этого русифицируем проект Django. Откроем модуль settings.py пакета кон­фигурации и найдем в нем вот такое выражение:</a:t>
            </a:r>
          </a:p>
          <a:p>
            <a:pPr algn="just">
              <a:defRPr>
                <a:solidFill>
                  <a:schemeClr val="accent2">
                    <a:satOff val="-17172"/>
                    <a:lumOff val="-11098"/>
                  </a:schemeClr>
                </a:solidFill>
              </a:defRPr>
            </a:pPr>
            <a:r>
              <a:t>LANGUAGE_CODE ='en-us'</a:t>
            </a:r>
            <a:endParaRPr sz="1400"/>
          </a:p>
          <a:p>
            <a:pPr algn="just"/>
            <a:r>
              <a:t>Переменная LANGUAGE_CODE задает код языка, используемого при выводе системных сообщений и страниц административного сайта. Изначально это американский анг­лийский язык (код en-us). Исправим это выражение, занеся в него код русского языка:</a:t>
            </a:r>
          </a:p>
          <a:p>
            <a:pPr algn="just">
              <a:defRPr>
                <a:solidFill>
                  <a:schemeClr val="accent2">
                    <a:satOff val="-17172"/>
                    <a:lumOff val="-11098"/>
                  </a:schemeClr>
                </a:solidFill>
              </a:defRPr>
            </a:pPr>
            <a:r>
              <a:t>LANGUAGE_CODE ='ru'</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Сохраним исправленный модуль и закроем его - более он нам не понадобится. Запустим отладочный веб-сервер и войдем на административный сайт, перейдя по интернет-адресу http://localhost:8000/admin/. Будет выведена страница входа с формой, в которой нужно н"/>
          <p:cNvSpPr txBox="1"/>
          <p:nvPr/>
        </p:nvSpPr>
        <p:spPr>
          <a:xfrm>
            <a:off x="651019" y="604086"/>
            <a:ext cx="10889962" cy="17935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Сохраним исправленный модуль и закроем его - более он нам не понадобится. Запустим отладочный веб-сервер и войдем на административный сайт, перейдя по интернет-адресу </a:t>
            </a:r>
            <a:r>
              <a:rPr u="sng">
                <a:solidFill>
                  <a:srgbClr val="0000FF"/>
                </a:solidFill>
                <a:uFill>
                  <a:solidFill>
                    <a:srgbClr val="0000FF"/>
                  </a:solidFill>
                </a:uFill>
                <a:hlinkClick r:id="rId2" invalidUrl="" action="" tgtFrame="" tooltip="" history="1" highlightClick="0" endSnd="0"/>
              </a:rPr>
              <a:t>http://localhost:8000/admin/</a:t>
            </a:r>
            <a:r>
              <a:t>. Будет выведена страница входа с формой, в которой нужно набрать имя и пароль, введенные при созда­нии суперпользователя, и нажать кнопку Войти. Далее мы увидим страницу со спи­ском приложений, зарегистрированных в проекте и объявляющих какие-либо модели. Под названием каждого приложения перечисляются объявленные в нем модели.</a:t>
            </a:r>
          </a:p>
        </p:txBody>
      </p:sp>
      <p:pic>
        <p:nvPicPr>
          <p:cNvPr id="270" name="Unknown.png" descr="Unknown.png"/>
          <p:cNvPicPr>
            <a:picLocks noChangeAspect="1"/>
          </p:cNvPicPr>
          <p:nvPr/>
        </p:nvPicPr>
        <p:blipFill>
          <a:blip r:embed="rId3">
            <a:extLst/>
          </a:blip>
          <a:stretch>
            <a:fillRect/>
          </a:stretch>
        </p:blipFill>
        <p:spPr>
          <a:xfrm>
            <a:off x="676569" y="2500731"/>
            <a:ext cx="10838862" cy="3799524"/>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В списке присутствует только одно приложение - Пользователи и группы (так обозначается встроенное приложение django.contrib.auth) - с моделями Группы и Пользователи. Где же наше приложение bbоаrd и его модель Bb? Чтобы приложение появилось в списке админ"/>
          <p:cNvSpPr txBox="1"/>
          <p:nvPr/>
        </p:nvSpPr>
        <p:spPr>
          <a:xfrm>
            <a:off x="651019" y="1509858"/>
            <a:ext cx="10889962" cy="38382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 списке присутствует только одно приложение - Пользователи и группы (так обозначается встроенное приложение django.contrib.auth) - с моделями Группы и Пользователи. Где же наше приложение bbоаrd и его модель Bb? Чтобы приложение появилось в списке административного сайта, его нужно явно зарегистрировать там. Сделать это очень просто. Откроем модуль административных настроек </a:t>
            </a:r>
            <a:r>
              <a:rPr>
                <a:solidFill>
                  <a:schemeClr val="accent3">
                    <a:lumOff val="-8313"/>
                  </a:schemeClr>
                </a:solidFill>
              </a:rPr>
              <a:t>admin.py</a:t>
            </a:r>
            <a:r>
              <a:t> </a:t>
            </a:r>
            <a:r>
              <a:rPr>
                <a:solidFill>
                  <a:schemeClr val="accent3">
                    <a:lumOff val="-8313"/>
                  </a:schemeClr>
                </a:solidFill>
              </a:rPr>
              <a:t>пакета приложения</a:t>
            </a:r>
            <a:r>
              <a:t> bbоаrd и заменим имеющийся в нем небольшой код фрагментом.</a:t>
            </a:r>
          </a:p>
          <a:p>
            <a:pPr>
              <a:defRPr>
                <a:solidFill>
                  <a:schemeClr val="accent2">
                    <a:satOff val="-17172"/>
                    <a:lumOff val="-11098"/>
                  </a:schemeClr>
                </a:solidFill>
              </a:defRPr>
            </a:pPr>
            <a:r>
              <a:t>from django.contrib import admin</a:t>
            </a:r>
          </a:p>
          <a:p>
            <a:pPr>
              <a:defRPr>
                <a:solidFill>
                  <a:schemeClr val="accent2">
                    <a:satOff val="-17172"/>
                    <a:lumOff val="-11098"/>
                  </a:schemeClr>
                </a:solidFill>
              </a:defRPr>
            </a:pPr>
            <a:r>
              <a:t>from .models import Вb</a:t>
            </a:r>
          </a:p>
          <a:p>
            <a:pPr>
              <a:defRPr>
                <a:solidFill>
                  <a:schemeClr val="accent2">
                    <a:satOff val="-17172"/>
                    <a:lumOff val="-11098"/>
                  </a:schemeClr>
                </a:solidFill>
              </a:defRPr>
            </a:pPr>
            <a:r>
              <a:t>admin.site.register(Bb)</a:t>
            </a:r>
            <a:endParaRPr sz="1400">
              <a:solidFill>
                <a:srgbClr val="D5D5D5"/>
              </a:solidFill>
            </a:endParaRPr>
          </a:p>
          <a:p>
            <a:pPr algn="just"/>
            <a:r>
              <a:t>Мы вызвали метод register() у экземпляра класса AdminSite, представляющего сам административный сайт и хранящегося в переменной site модуля django.contrib.admin. Этому методу мы передали в качестве параметра ссылку на класс нашей модели Bb. Как только мы сохраним модуль и обновим открьтую в веб-обозревателе страницу списка приложений, сразу увидим, что наше приложение также присутствует в списке. Каждое название модели в этом списке представляет собой гиперссылку</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Здесь мы можем:…"/>
          <p:cNvSpPr txBox="1"/>
          <p:nvPr/>
        </p:nvSpPr>
        <p:spPr>
          <a:xfrm>
            <a:off x="417011" y="633558"/>
            <a:ext cx="11357979" cy="55908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Здесь мы можем:</a:t>
            </a:r>
          </a:p>
          <a:p>
            <a:pPr marL="240631" indent="-240631" algn="just">
              <a:buSzPct val="100000"/>
              <a:buAutoNum type="arabicPeriod" startAt="1"/>
            </a:pPr>
            <a:r>
              <a:t>щелкнуть на гиперссылке Добавить &lt;имя класса модели&gt;, чтобы вывести страницу добавления новой записи. Занеся в элементы управления нужные данные, нажмем кнопку:</a:t>
            </a:r>
          </a:p>
          <a:p>
            <a:pPr lvl="1" marL="561471" indent="-180472" algn="just">
              <a:buSzPct val="100000"/>
              <a:buChar char="•"/>
              <a:defRPr>
                <a:solidFill>
                  <a:schemeClr val="accent3">
                    <a:lumOff val="-8313"/>
                  </a:schemeClr>
                </a:solidFill>
              </a:defRPr>
            </a:pPr>
            <a:r>
              <a:t>Сохранить</a:t>
            </a:r>
            <a:r>
              <a:rPr>
                <a:solidFill>
                  <a:srgbClr val="000000"/>
                </a:solidFill>
              </a:rPr>
              <a:t> - для сохранения записи и возврата на страницу списка записей;</a:t>
            </a:r>
          </a:p>
          <a:p>
            <a:pPr lvl="1" marL="561471" indent="-180472" algn="just">
              <a:buSzPct val="100000"/>
              <a:buChar char="•"/>
              <a:defRPr>
                <a:solidFill>
                  <a:schemeClr val="accent3">
                    <a:lumOff val="-8313"/>
                  </a:schemeClr>
                </a:solidFill>
              </a:defRPr>
            </a:pPr>
            <a:r>
              <a:t>Сохранить и продолжить редактирование</a:t>
            </a:r>
            <a:r>
              <a:rPr>
                <a:solidFill>
                  <a:srgbClr val="000000"/>
                </a:solidFill>
              </a:rPr>
              <a:t> - для сохранения записи с возможностью продолжить ее редактирование;</a:t>
            </a:r>
          </a:p>
          <a:p>
            <a:pPr lvl="1" marL="561471" indent="-180472" algn="just">
              <a:buSzPct val="100000"/>
              <a:buChar char="•"/>
              <a:defRPr>
                <a:solidFill>
                  <a:schemeClr val="accent3">
                    <a:lumOff val="-8313"/>
                  </a:schemeClr>
                </a:solidFill>
              </a:defRPr>
            </a:pPr>
            <a:r>
              <a:t>Сохранить и добавить другой объект</a:t>
            </a:r>
            <a:r>
              <a:rPr>
                <a:solidFill>
                  <a:srgbClr val="000000"/>
                </a:solidFill>
              </a:rPr>
              <a:t> - для сохранения записи и подготовки формы для ввода новой записи;</a:t>
            </a:r>
          </a:p>
          <a:p>
            <a:pPr marL="240631" indent="-240631" algn="just">
              <a:buSzPct val="100000"/>
              <a:buAutoNum type="arabicPeriod" startAt="2"/>
            </a:pPr>
            <a:r>
              <a:t>щелкнуть на нужной записи, чтобы вывести страницу ее правки. Эта страница похожа на страницу для добавления записи, за исключением того, что в наборе имеющихся на ней кнопок будет присутствовать еще одна:</a:t>
            </a:r>
          </a:p>
          <a:p>
            <a:pPr lvl="1" marL="561471" indent="-180472" algn="just">
              <a:buSzPct val="100000"/>
              <a:buChar char="•"/>
              <a:defRPr>
                <a:solidFill>
                  <a:schemeClr val="accent3">
                    <a:lumOff val="-8313"/>
                  </a:schemeClr>
                </a:solidFill>
              </a:defRPr>
            </a:pPr>
            <a:r>
              <a:t>Удалить</a:t>
            </a:r>
            <a:r>
              <a:rPr>
                <a:solidFill>
                  <a:srgbClr val="000000"/>
                </a:solidFill>
              </a:rPr>
              <a:t>, выполняющая удаление текущей записи;</a:t>
            </a:r>
          </a:p>
          <a:p>
            <a:pPr marL="240631" indent="-240631" algn="just">
              <a:buSzPct val="100000"/>
              <a:buAutoNum type="arabicPeriod" startAt="3"/>
            </a:pPr>
            <a:r>
              <a:t>Выполнить над выбранными записями модели какое-либо из поддерживаемых действий. Чтобы выбрать запись, следует установить флажок, находящийся в левой колон­ке. Можно выбрать сколько угодно записей. Все поддерживаемые действия перечислены в раскрывающемся списке Действия нужно лишь выбрать требуемое и нажать расположенную правее кнопку Выполнить. Веб-обозреватель покажет страницу подтверждения, где будут перечислены записи, над которыми выполнится действие; текст с вопросом, уверен ли пользователь; и кнопки с "говорящими" надписями Да, я уверен и Нет , отменить и вернуться к выбору.</a:t>
            </a:r>
          </a:p>
          <a:p>
            <a:pPr algn="just"/>
            <a:r>
              <a:t>Мы можем попробовать ради эксперимента добавить несколько записей в модель bb, исправить кое-какие записи и удалить ненужные. Но сначала давайте доведем нашу модель до ума.</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Административный веб-сайт Django"/>
          <p:cNvSpPr txBox="1"/>
          <p:nvPr/>
        </p:nvSpPr>
        <p:spPr>
          <a:xfrm>
            <a:off x="2394267" y="359560"/>
            <a:ext cx="7403462" cy="675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3800">
                <a:solidFill>
                  <a:srgbClr val="262626"/>
                </a:solidFill>
                <a:latin typeface="Century Gothic"/>
                <a:ea typeface="Century Gothic"/>
                <a:cs typeface="Century Gothic"/>
                <a:sym typeface="Century Gothic"/>
              </a:defRPr>
            </a:lvl1pPr>
          </a:lstStyle>
          <a:p>
            <a:pPr/>
            <a:r>
              <a:t>Параметры полей и моделей</a:t>
            </a:r>
          </a:p>
        </p:txBody>
      </p:sp>
      <p:sp>
        <p:nvSpPr>
          <p:cNvPr id="277"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63810" y="1101155"/>
            <a:ext cx="11264380" cy="44224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solidFill>
                  <a:schemeClr val="accent3">
                    <a:lumOff val="-8313"/>
                  </a:schemeClr>
                </a:solidFill>
              </a:defRPr>
            </a:pPr>
            <a:r>
              <a:t>Во-первых</a:t>
            </a:r>
            <a:r>
              <a:rPr>
                <a:solidFill>
                  <a:srgbClr val="000000"/>
                </a:solidFill>
              </a:rPr>
              <a:t>, наша модель представляется какой-то непонятной аббревиатурой Bbs, а не простым и ясным текстом Объявления. </a:t>
            </a:r>
            <a:r>
              <a:t>Во-вторых</a:t>
            </a:r>
            <a:r>
              <a:rPr>
                <a:solidFill>
                  <a:srgbClr val="000000"/>
                </a:solidFill>
              </a:rPr>
              <a:t>, на страницах добавления и правки записи в качестве надписей у элементов управления проставлены имена полей модели ( title, content и price ) , что обескуражит пользователя. И </a:t>
            </a:r>
            <a:r>
              <a:t>в-третьих</a:t>
            </a:r>
            <a:r>
              <a:rPr>
                <a:solidFill>
                  <a:srgbClr val="000000"/>
                </a:solidFill>
              </a:rPr>
              <a:t>, объявления было бы неплохо отсортировать по убыванию даты публикации.</a:t>
            </a:r>
          </a:p>
          <a:p>
            <a:pPr algn="just"/>
            <a:r>
              <a:t>Одним словом, нам надо задать параметры как для полей модели, так и для самой модели. Откроем модуль </a:t>
            </a:r>
            <a:r>
              <a:rPr>
                <a:solidFill>
                  <a:schemeClr val="accent3">
                    <a:lumOff val="-8313"/>
                  </a:schemeClr>
                </a:solidFill>
              </a:rPr>
              <a:t>models.py</a:t>
            </a:r>
            <a:r>
              <a:t> </a:t>
            </a:r>
            <a:r>
              <a:rPr>
                <a:solidFill>
                  <a:schemeClr val="accent3">
                    <a:lumOff val="-8313"/>
                  </a:schemeClr>
                </a:solidFill>
              </a:rPr>
              <a:t>пакета приложения</a:t>
            </a:r>
            <a:r>
              <a:t> bbоаrd и исправим код класса модели Bb</a:t>
            </a:r>
          </a:p>
          <a:p>
            <a:pPr algn="just">
              <a:defRPr>
                <a:solidFill>
                  <a:schemeClr val="accent2">
                    <a:satOff val="-17172"/>
                    <a:lumOff val="-11098"/>
                  </a:schemeClr>
                </a:solidFill>
              </a:defRPr>
            </a:pPr>
            <a:r>
              <a:t>class Bb(models.Model):</a:t>
            </a:r>
          </a:p>
          <a:p>
            <a:pPr algn="just">
              <a:defRPr>
                <a:solidFill>
                  <a:schemeClr val="accent2">
                    <a:satOff val="-17172"/>
                    <a:lumOff val="-11098"/>
                  </a:schemeClr>
                </a:solidFill>
              </a:defRPr>
            </a:pPr>
            <a:r>
              <a:t>    title = models.CharField(max_length=50, verbose_name='Товар')</a:t>
            </a:r>
          </a:p>
          <a:p>
            <a:pPr algn="just">
              <a:defRPr>
                <a:solidFill>
                  <a:schemeClr val="accent2">
                    <a:satOff val="-17172"/>
                    <a:lumOff val="-11098"/>
                  </a:schemeClr>
                </a:solidFill>
              </a:defRPr>
            </a:pPr>
            <a:r>
              <a:t>    content = models.TextField(null=True, blank=True, verbose_name='Описание')</a:t>
            </a:r>
          </a:p>
          <a:p>
            <a:pPr algn="just">
              <a:defRPr>
                <a:solidFill>
                  <a:schemeClr val="accent2">
                    <a:satOff val="-17172"/>
                    <a:lumOff val="-11098"/>
                  </a:schemeClr>
                </a:solidFill>
              </a:defRPr>
            </a:pPr>
            <a:r>
              <a:t>    price = models.FloatField(null=True, blank=True, verbose_name='Цена')</a:t>
            </a:r>
          </a:p>
          <a:p>
            <a:pPr algn="just">
              <a:defRPr>
                <a:solidFill>
                  <a:schemeClr val="accent2">
                    <a:satOff val="-17172"/>
                    <a:lumOff val="-11098"/>
                  </a:schemeClr>
                </a:solidFill>
              </a:defRPr>
            </a:pPr>
            <a:r>
              <a:t>    published = models.DateTimeField(auto_now_add=True, db_index=True, verbose_name='Опубликовано')</a:t>
            </a:r>
          </a:p>
          <a:p>
            <a:pPr algn="just">
              <a:defRPr>
                <a:solidFill>
                  <a:schemeClr val="accent2">
                    <a:satOff val="-17172"/>
                    <a:lumOff val="-11098"/>
                  </a:schemeClr>
                </a:solidFill>
              </a:defRPr>
            </a:pPr>
            <a:r>
              <a:t>    class Meta:</a:t>
            </a:r>
          </a:p>
          <a:p>
            <a:pPr algn="just">
              <a:defRPr>
                <a:solidFill>
                  <a:schemeClr val="accent2">
                    <a:satOff val="-17172"/>
                    <a:lumOff val="-11098"/>
                  </a:schemeClr>
                </a:solidFill>
              </a:defRPr>
            </a:pPr>
            <a:r>
              <a:t>        verbose_name_plural = 'Объявления'</a:t>
            </a:r>
          </a:p>
          <a:p>
            <a:pPr algn="just">
              <a:defRPr>
                <a:solidFill>
                  <a:schemeClr val="accent2">
                    <a:satOff val="-17172"/>
                    <a:lumOff val="-11098"/>
                  </a:schemeClr>
                </a:solidFill>
              </a:defRPr>
            </a:pPr>
            <a:r>
              <a:t>        verbose_name = 'Объявление'</a:t>
            </a:r>
          </a:p>
          <a:p>
            <a:pPr algn="just">
              <a:defRPr>
                <a:solidFill>
                  <a:schemeClr val="accent2">
                    <a:satOff val="-17172"/>
                    <a:lumOff val="-11098"/>
                  </a:schemeClr>
                </a:solidFill>
              </a:defRPr>
            </a:pPr>
            <a:r>
              <a:t>        ordering = ['-published']</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Здесь мы можем:…"/>
          <p:cNvSpPr txBox="1"/>
          <p:nvPr/>
        </p:nvSpPr>
        <p:spPr>
          <a:xfrm>
            <a:off x="417009" y="1363808"/>
            <a:ext cx="11357982" cy="41303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В вызов каждого конструктора класса поля мы добавили именованный параметр verbose_name . Он указывает "человеческое" название поля, которое будет выводить­ся на экран. В классе модели мы объявили вложенный класс которые зададут параметры уже самой модели:</a:t>
            </a:r>
          </a:p>
          <a:p>
            <a:pPr marL="180472" indent="-180472" algn="just">
              <a:buSzPct val="100000"/>
              <a:buChar char="•"/>
              <a:defRPr>
                <a:solidFill>
                  <a:schemeClr val="accent3">
                    <a:lumOff val="-8313"/>
                  </a:schemeClr>
                </a:solidFill>
              </a:defRPr>
            </a:pPr>
            <a:r>
              <a:t>verbose_name_plural</a:t>
            </a:r>
            <a:r>
              <a:rPr>
                <a:solidFill>
                  <a:srgbClr val="000000"/>
                </a:solidFill>
              </a:rPr>
              <a:t> - название модели во множественном числе;</a:t>
            </a:r>
          </a:p>
          <a:p>
            <a:pPr marL="180472" indent="-180472" algn="just">
              <a:buSzPct val="100000"/>
              <a:buChar char="•"/>
              <a:defRPr>
                <a:solidFill>
                  <a:schemeClr val="accent3">
                    <a:lumOff val="-8313"/>
                  </a:schemeClr>
                </a:solidFill>
              </a:defRPr>
            </a:pPr>
            <a:r>
              <a:t>verbose_name</a:t>
            </a:r>
            <a:r>
              <a:rPr>
                <a:solidFill>
                  <a:srgbClr val="000000"/>
                </a:solidFill>
              </a:rPr>
              <a:t> - название модели в единственном числе.</a:t>
            </a:r>
          </a:p>
          <a:p>
            <a:pPr algn="just"/>
            <a:r>
              <a:t>Эти названия также будут выводиться на экран;</a:t>
            </a:r>
          </a:p>
          <a:p>
            <a:pPr marL="180472" indent="-180472" algn="just">
              <a:buSzPct val="100000"/>
              <a:buChar char="•"/>
              <a:defRPr>
                <a:solidFill>
                  <a:schemeClr val="accent3">
                    <a:lumOff val="-8313"/>
                  </a:schemeClr>
                </a:solidFill>
              </a:defRPr>
            </a:pPr>
            <a:r>
              <a:t>ordering</a:t>
            </a:r>
            <a:r>
              <a:rPr>
                <a:solidFill>
                  <a:srgbClr val="000000"/>
                </a:solidFill>
              </a:rPr>
              <a:t> - последовательность полей, по которым по умолчанию будет выполняться сортировка записей.</a:t>
            </a:r>
          </a:p>
          <a:p>
            <a:pPr algn="just"/>
            <a:r>
              <a:t>Если теперь сохраним исправленный модуль и обновим открытую в веб-обо­зревателе страницу, то увидим, что:</a:t>
            </a:r>
          </a:p>
          <a:p>
            <a:pPr marL="180472" indent="-180472" algn="just">
              <a:buSzPct val="100000"/>
              <a:buChar char="•"/>
            </a:pPr>
            <a:r>
              <a:t>в списке приложений наша модель обозначается надписью Объявления (значе­ние атрибута verbose_name_plural вложенного класса Meta) вместо Bbs;</a:t>
            </a:r>
          </a:p>
          <a:p>
            <a:pPr marL="180472" indent="-180472" algn="just">
              <a:buSzPct val="100000"/>
              <a:buChar char="•"/>
            </a:pPr>
            <a:r>
              <a:t>на странице списка записей сама запись модели носит название Объявление (значение атрибута verbose_name вложенного класса Meta) вместо ВЬ;</a:t>
            </a:r>
          </a:p>
          <a:p>
            <a:pPr marL="180472" indent="-180472" algn="just">
              <a:buSzPct val="100000"/>
              <a:buChar char="•"/>
            </a:pPr>
            <a:r>
              <a:t>на страницах добавления и правки записи элементы управления имеют надписи Товар, Описание и Цена (значения параметра verbose_name конструкторов классов полей) вместо title, content и price.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Административный веб-сайт Django"/>
          <p:cNvSpPr txBox="1"/>
          <p:nvPr/>
        </p:nvSpPr>
        <p:spPr>
          <a:xfrm>
            <a:off x="3875294" y="371261"/>
            <a:ext cx="4441410" cy="675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3800">
                <a:solidFill>
                  <a:srgbClr val="262626"/>
                </a:solidFill>
                <a:latin typeface="Century Gothic"/>
                <a:ea typeface="Century Gothic"/>
                <a:cs typeface="Century Gothic"/>
                <a:sym typeface="Century Gothic"/>
              </a:defRPr>
            </a:lvl1pPr>
          </a:lstStyle>
          <a:p>
            <a:pPr/>
            <a:r>
              <a:t>Редактор модели</a:t>
            </a:r>
          </a:p>
        </p:txBody>
      </p:sp>
      <p:sp>
        <p:nvSpPr>
          <p:cNvPr id="282"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651019" y="1655908"/>
            <a:ext cx="10889962" cy="35461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Стало лучше, не так ли? Так, на странице списка записей все позиции представляются невразумительными строками вида &lt;имя класса модели&gt; object (&lt;значение ключа&gt;), из которых невозможно понять, что же хранится в каждой из этих записей. Таково представление модели на административном сайте по умолчанию. Мы можем задать свои параметры представления модели, объявив для нее класс-редактор. Редактор объявляется в модуле административных настроек </a:t>
            </a:r>
            <a:r>
              <a:rPr>
                <a:solidFill>
                  <a:schemeClr val="accent3">
                    <a:lumOff val="-8313"/>
                  </a:schemeClr>
                </a:solidFill>
              </a:rPr>
              <a:t>admin.py</a:t>
            </a:r>
            <a:r>
              <a:t> </a:t>
            </a:r>
            <a:r>
              <a:rPr>
                <a:solidFill>
                  <a:schemeClr val="accent3">
                    <a:lumOff val="-8313"/>
                  </a:schemeClr>
                </a:solidFill>
              </a:rPr>
              <a:t>пакета прило­жения</a:t>
            </a:r>
            <a:r>
              <a:t>. </a:t>
            </a:r>
          </a:p>
          <a:p>
            <a:pPr>
              <a:defRPr>
                <a:solidFill>
                  <a:schemeClr val="accent2">
                    <a:satOff val="-17172"/>
                    <a:lumOff val="-11098"/>
                  </a:schemeClr>
                </a:solidFill>
              </a:defRPr>
            </a:pPr>
            <a:r>
              <a:t>from django.contrib import admin</a:t>
            </a:r>
          </a:p>
          <a:p>
            <a:pPr>
              <a:defRPr>
                <a:solidFill>
                  <a:schemeClr val="accent2">
                    <a:satOff val="-17172"/>
                    <a:lumOff val="-11098"/>
                  </a:schemeClr>
                </a:solidFill>
              </a:defRPr>
            </a:pPr>
            <a:r>
              <a:t>from .models import Вb</a:t>
            </a:r>
          </a:p>
          <a:p>
            <a:pPr>
              <a:defRPr>
                <a:solidFill>
                  <a:schemeClr val="accent2">
                    <a:satOff val="-17172"/>
                    <a:lumOff val="-11098"/>
                  </a:schemeClr>
                </a:solidFill>
              </a:defRPr>
            </a:pPr>
            <a:r>
              <a:t>class BbAdmin(admin.ModelAdmin):</a:t>
            </a:r>
          </a:p>
          <a:p>
            <a:pPr>
              <a:defRPr>
                <a:solidFill>
                  <a:schemeClr val="accent2">
                    <a:satOff val="-17172"/>
                    <a:lumOff val="-11098"/>
                  </a:schemeClr>
                </a:solidFill>
              </a:defRPr>
            </a:pPr>
            <a:r>
              <a:t>    list_display = ('title', 'content', 'price', 'published')</a:t>
            </a:r>
          </a:p>
          <a:p>
            <a:pPr>
              <a:defRPr>
                <a:solidFill>
                  <a:schemeClr val="accent2">
                    <a:satOff val="-17172"/>
                    <a:lumOff val="-11098"/>
                  </a:schemeClr>
                </a:solidFill>
              </a:defRPr>
            </a:pPr>
            <a:r>
              <a:t>    list_display_links = ('title', 'content')</a:t>
            </a:r>
          </a:p>
          <a:p>
            <a:pPr>
              <a:defRPr>
                <a:solidFill>
                  <a:schemeClr val="accent2">
                    <a:satOff val="-17172"/>
                    <a:lumOff val="-11098"/>
                  </a:schemeClr>
                </a:solidFill>
              </a:defRPr>
            </a:pPr>
            <a:r>
              <a:t>    search_fields = ('title', 'content',)</a:t>
            </a:r>
          </a:p>
          <a:p>
            <a:pPr>
              <a:defRPr>
                <a:solidFill>
                  <a:schemeClr val="accent2">
                    <a:satOff val="-17172"/>
                    <a:lumOff val="-11098"/>
                  </a:schemeClr>
                </a:solidFill>
              </a:defRPr>
            </a:pPr>
            <a:r>
              <a:t>admin.site.register(Bb, BbAdmin)</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Здесь мы можем:…"/>
          <p:cNvSpPr txBox="1"/>
          <p:nvPr/>
        </p:nvSpPr>
        <p:spPr>
          <a:xfrm>
            <a:off x="417009" y="368833"/>
            <a:ext cx="11357982" cy="35461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Класс редактора объявляется как производный от класса ModelAdmin из модуля django.contrib.admin. Он содержит набор атрибутов класса, которые и задают па­раметры представления модели. Мы использовали следующие атрибуты класса:</a:t>
            </a:r>
          </a:p>
          <a:p>
            <a:pPr marL="180472" indent="-180472" algn="just">
              <a:buSzPct val="100000"/>
              <a:buChar char="•"/>
              <a:defRPr>
                <a:solidFill>
                  <a:schemeClr val="accent3">
                    <a:lumOff val="-8313"/>
                  </a:schemeClr>
                </a:solidFill>
              </a:defRPr>
            </a:pPr>
            <a:r>
              <a:t>list_display</a:t>
            </a:r>
            <a:r>
              <a:rPr>
                <a:solidFill>
                  <a:srgbClr val="000000"/>
                </a:solidFill>
              </a:rPr>
              <a:t> - последовательность имен полей, которые должны выводиться в списке записей;</a:t>
            </a:r>
          </a:p>
          <a:p>
            <a:pPr marL="180472" indent="-180472" algn="just">
              <a:buSzPct val="100000"/>
              <a:buChar char="•"/>
              <a:defRPr>
                <a:solidFill>
                  <a:schemeClr val="accent3">
                    <a:lumOff val="-8313"/>
                  </a:schemeClr>
                </a:solidFill>
              </a:defRPr>
            </a:pPr>
            <a:r>
              <a:t>list_display_links</a:t>
            </a:r>
            <a:r>
              <a:rPr>
                <a:solidFill>
                  <a:srgbClr val="000000"/>
                </a:solidFill>
              </a:rPr>
              <a:t> последовательность имен полей, которые должны быть преобразованы в гиперссылки, ведущие на страницу правки записи;</a:t>
            </a:r>
          </a:p>
          <a:p>
            <a:pPr marL="180472" indent="-180472" algn="just">
              <a:buSzPct val="100000"/>
              <a:buChar char="•"/>
              <a:defRPr>
                <a:solidFill>
                  <a:schemeClr val="accent3">
                    <a:lumOff val="-8313"/>
                  </a:schemeClr>
                </a:solidFill>
              </a:defRPr>
            </a:pPr>
            <a:r>
              <a:t>search_fields</a:t>
            </a:r>
            <a:r>
              <a:rPr>
                <a:solidFill>
                  <a:srgbClr val="000000"/>
                </a:solidFill>
              </a:rPr>
              <a:t> - последовательность имен полей, по которым должна выпол­няться фильтрация.</a:t>
            </a:r>
          </a:p>
          <a:p>
            <a:pPr algn="just"/>
            <a:r>
              <a:t>У нас в списке записей будут присутствовать поля названия, описания продаваемо­го товара, его цены и временной отметки публикации объявления. Значения из первых двух полей преобразуются в гиперссьлки на страницы правки соответствую­щих записей. Фильтрация записей будет выполняться по тем же самым полям. Обновим открытый в веб-обозревателе административный сайт и перейдем на страницу со списком записей модели Bb. Она должна выглядеть так:</a:t>
            </a:r>
          </a:p>
        </p:txBody>
      </p:sp>
      <p:pic>
        <p:nvPicPr>
          <p:cNvPr id="285" name="Unknown.png" descr="Unknown.png"/>
          <p:cNvPicPr>
            <a:picLocks noChangeAspect="1"/>
          </p:cNvPicPr>
          <p:nvPr/>
        </p:nvPicPr>
        <p:blipFill>
          <a:blip r:embed="rId2">
            <a:extLst/>
          </a:blip>
          <a:stretch>
            <a:fillRect/>
          </a:stretch>
        </p:blipFill>
        <p:spPr>
          <a:xfrm>
            <a:off x="2711211" y="3954138"/>
            <a:ext cx="6769580" cy="2477538"/>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Административный веб-сайт Django"/>
          <p:cNvSpPr txBox="1"/>
          <p:nvPr/>
        </p:nvSpPr>
        <p:spPr>
          <a:xfrm>
            <a:off x="3138669" y="382960"/>
            <a:ext cx="5914659" cy="675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3800">
                <a:solidFill>
                  <a:srgbClr val="262626"/>
                </a:solidFill>
                <a:latin typeface="Century Gothic"/>
                <a:ea typeface="Century Gothic"/>
                <a:cs typeface="Century Gothic"/>
                <a:sym typeface="Century Gothic"/>
              </a:defRPr>
            </a:lvl1pPr>
          </a:lstStyle>
          <a:p>
            <a:pPr/>
            <a:r>
              <a:t>Связи между моделями</a:t>
            </a:r>
          </a:p>
        </p:txBody>
      </p:sp>
      <p:sp>
        <p:nvSpPr>
          <p:cNvPr id="288"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1948007"/>
            <a:ext cx="11217580" cy="29619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Сначала объявим класс модели Rubric, которая будет представлять рубрики объяв­лений, дописав в модуль </a:t>
            </a:r>
            <a:r>
              <a:rPr>
                <a:solidFill>
                  <a:schemeClr val="accent3">
                    <a:lumOff val="-8313"/>
                  </a:schemeClr>
                </a:solidFill>
              </a:rPr>
              <a:t>models.py пакета приложения</a:t>
            </a:r>
            <a:r>
              <a:t> bboard</a:t>
            </a:r>
          </a:p>
          <a:p>
            <a:pPr>
              <a:defRPr>
                <a:solidFill>
                  <a:schemeClr val="accent2">
                    <a:satOff val="-17172"/>
                    <a:lumOff val="-11098"/>
                  </a:schemeClr>
                </a:solidFill>
              </a:defRPr>
            </a:pPr>
            <a:r>
              <a:t>class Rubric(models.Model):</a:t>
            </a:r>
          </a:p>
          <a:p>
            <a:pPr>
              <a:defRPr>
                <a:solidFill>
                  <a:schemeClr val="accent2">
                    <a:satOff val="-17172"/>
                    <a:lumOff val="-11098"/>
                  </a:schemeClr>
                </a:solidFill>
              </a:defRPr>
            </a:pPr>
            <a:r>
              <a:t>    name = models.CharField(max_length=20, db_index=True, verbose_name='Haзвaниe')</a:t>
            </a:r>
          </a:p>
          <a:p>
            <a:pPr>
              <a:defRPr>
                <a:solidFill>
                  <a:schemeClr val="accent2">
                    <a:satOff val="-17172"/>
                    <a:lumOff val="-11098"/>
                  </a:schemeClr>
                </a:solidFill>
              </a:defRPr>
            </a:pPr>
            <a:r>
              <a:t>    class Meta:</a:t>
            </a:r>
          </a:p>
          <a:p>
            <a:pPr>
              <a:defRPr>
                <a:solidFill>
                  <a:schemeClr val="accent2">
                    <a:satOff val="-17172"/>
                    <a:lumOff val="-11098"/>
                  </a:schemeClr>
                </a:solidFill>
              </a:defRPr>
            </a:pPr>
            <a:r>
              <a:t>        verbose_name_plural = 'Рубрики'</a:t>
            </a:r>
          </a:p>
          <a:p>
            <a:pPr>
              <a:defRPr>
                <a:solidFill>
                  <a:schemeClr val="accent2">
                    <a:satOff val="-17172"/>
                    <a:lumOff val="-11098"/>
                  </a:schemeClr>
                </a:solidFill>
              </a:defRPr>
            </a:pPr>
            <a:r>
              <a:t>        verbose_name = 'Рубрика'</a:t>
            </a:r>
          </a:p>
          <a:p>
            <a:pPr>
              <a:defRPr>
                <a:solidFill>
                  <a:schemeClr val="accent2">
                    <a:satOff val="-17172"/>
                    <a:lumOff val="-11098"/>
                  </a:schemeClr>
                </a:solidFill>
              </a:defRPr>
            </a:pPr>
            <a:r>
              <a:t>        ordering = ['name']</a:t>
            </a:r>
          </a:p>
          <a:p>
            <a:pPr/>
            <a:r>
              <a:t>Модель содержит всего одно поле name, которое будет хранить название рубрики. Для него мы сразу велели создать индекс, т. к. будем выводить перечень рубрик отсортированным по их названиям.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Здесь мы можем:…"/>
          <p:cNvSpPr txBox="1"/>
          <p:nvPr/>
        </p:nvSpPr>
        <p:spPr>
          <a:xfrm>
            <a:off x="417009" y="1363808"/>
            <a:ext cx="11357982" cy="3254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Теперь нужно добавить в модель bb поле внешнего ключа, устанавливающее связь между текущей записью этой модели и записью модели Rubric, т. е. между объявлением и рубрикой, к которой оно относится. Таким образом будет создана связь ’Один-со-многими", при которой одна запись модели Rubric (рубрика) будет связана с произвольным количеством записей модели bb (объявлений). Модель Rubric ста­нет первичной, а bb — вторичной.</a:t>
            </a:r>
            <a:br/>
            <a:r>
              <a:t>Создадим во вторичной модели такое поле, назвав его rubric1: </a:t>
            </a:r>
          </a:p>
          <a:p>
            <a:pPr algn="just">
              <a:defRPr>
                <a:solidFill>
                  <a:schemeClr val="accent2">
                    <a:satOff val="-17172"/>
                    <a:lumOff val="-11098"/>
                  </a:schemeClr>
                </a:solidFill>
              </a:defRPr>
            </a:pPr>
            <a:r>
              <a:t>class Bb(models.Model):</a:t>
            </a:r>
          </a:p>
          <a:p>
            <a:pPr algn="just">
              <a:defRPr>
                <a:solidFill>
                  <a:schemeClr val="accent2">
                    <a:satOff val="-17172"/>
                    <a:lumOff val="-11098"/>
                  </a:schemeClr>
                </a:solidFill>
              </a:defRPr>
            </a:pPr>
            <a:r>
              <a:t>    rubric = models.ForeignKey('Rubric', null=True, on_delete=models.PROTECT, verbose_name='Рубрика')</a:t>
            </a:r>
          </a:p>
          <a:p>
            <a:pPr/>
            <a:r>
              <a:t>Класс ForeignKey представляет поле внешнего ключа, в котором фактически будет храниться ключ записи из первичной модели. Первым параметром конструктору этого класса передается строка с именем класса первичной модели, поскольку вторичная модель у нас объявлена раньше первичной.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1" name="Прямоугольник"/>
          <p:cNvSpPr/>
          <p:nvPr/>
        </p:nvSpPr>
        <p:spPr>
          <a:xfrm>
            <a:off x="6590444" y="648596"/>
            <a:ext cx="3145911" cy="663334"/>
          </a:xfrm>
          <a:prstGeom prst="rect">
            <a:avLst/>
          </a:prstGeom>
          <a:solidFill>
            <a:srgbClr val="BCBCBC"/>
          </a:solidFill>
          <a:ln w="12700">
            <a:miter lim="400000"/>
          </a:ln>
        </p:spPr>
        <p:txBody>
          <a:bodyPr lIns="45718" tIns="45718" rIns="45718" bIns="45718" anchor="ctr"/>
          <a:lstStyle/>
          <a:p>
            <a:pPr>
              <a:defRPr>
                <a:solidFill>
                  <a:srgbClr val="FFFFFF"/>
                </a:solidFill>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Здесь мы можем:…"/>
          <p:cNvSpPr txBox="1"/>
          <p:nvPr/>
        </p:nvSpPr>
        <p:spPr>
          <a:xfrm>
            <a:off x="417009" y="728972"/>
            <a:ext cx="11357982" cy="5400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mn-lt"/>
                <a:ea typeface="+mn-ea"/>
                <a:cs typeface="+mn-cs"/>
                <a:sym typeface="Helvetica"/>
              </a:defRPr>
            </a:pPr>
            <a:r>
              <a:t>Все поля моделей по умолчанию обязательны к заполнению. Следовательно, доба­вить новое, обязательное к заполнению поле в модель, которая уже содержит запи­си, </a:t>
            </a:r>
            <a:r>
              <a:rPr b="1"/>
              <a:t>нельзя</a:t>
            </a:r>
            <a:r>
              <a:t> — сама СУБД откажется делать это и выведет сообщение об ошибке. Нам придется явно пометить добавляемое поле rubric как необязательное, при­своив параметру null значение True. </a:t>
            </a:r>
            <a:endParaRPr>
              <a:latin typeface="Times Roman"/>
              <a:ea typeface="Times Roman"/>
              <a:cs typeface="Times Roman"/>
              <a:sym typeface="Times Roman"/>
            </a:endParaRPr>
          </a:p>
          <a:p>
            <a:pPr algn="just">
              <a:defRPr>
                <a:latin typeface="+mn-lt"/>
                <a:ea typeface="+mn-ea"/>
                <a:cs typeface="+mn-cs"/>
                <a:sym typeface="Helvetica"/>
              </a:defRPr>
            </a:pPr>
            <a:r>
              <a:t>Именованный параметр on delete управляет каскадными удалениями записей вто­ричной модели после удаления записи первичной модели, с которой они были свя­заны. Значение protect этого параметра запрещает каскадные удаления. </a:t>
            </a:r>
          </a:p>
          <a:p>
            <a:pPr algn="just">
              <a:defRPr>
                <a:latin typeface="+mn-lt"/>
                <a:ea typeface="+mn-ea"/>
                <a:cs typeface="+mn-cs"/>
                <a:sym typeface="Helvetica"/>
              </a:defRPr>
            </a:pPr>
            <a:r>
              <a:t>Сохраним исправленный модуль и сгенерируем миграции, которые внесут необхо­димые изменения в базу данных: </a:t>
            </a:r>
            <a:endParaRPr>
              <a:latin typeface="Times Roman"/>
              <a:ea typeface="Times Roman"/>
              <a:cs typeface="Times Roman"/>
              <a:sym typeface="Times Roman"/>
            </a:endParaRPr>
          </a:p>
          <a:p>
            <a:pPr algn="just">
              <a:defRPr>
                <a:solidFill>
                  <a:schemeClr val="accent2">
                    <a:satOff val="-17172"/>
                    <a:lumOff val="-11098"/>
                  </a:schemeClr>
                </a:solidFill>
                <a:latin typeface="+mn-lt"/>
                <a:ea typeface="+mn-ea"/>
                <a:cs typeface="+mn-cs"/>
                <a:sym typeface="Helvetica"/>
              </a:defRPr>
            </a:pPr>
            <a:r>
              <a:t>manage.ру makemigrations bboard </a:t>
            </a:r>
            <a:endParaRPr>
              <a:latin typeface="Times Roman"/>
              <a:ea typeface="Times Roman"/>
              <a:cs typeface="Times Roman"/>
              <a:sym typeface="Times Roman"/>
            </a:endParaRPr>
          </a:p>
          <a:p>
            <a:pPr algn="just">
              <a:defRPr>
                <a:latin typeface="+mn-lt"/>
                <a:ea typeface="+mn-ea"/>
                <a:cs typeface="+mn-cs"/>
                <a:sym typeface="Helvetica"/>
              </a:defRPr>
            </a:pPr>
            <a:r>
              <a:t>В результате в папке migrations будет создан модуль миграции.</a:t>
            </a:r>
          </a:p>
          <a:p>
            <a:pPr>
              <a:defRPr>
                <a:latin typeface="+mn-lt"/>
                <a:ea typeface="+mn-ea"/>
                <a:cs typeface="+mn-cs"/>
                <a:sym typeface="Helvetica"/>
              </a:defRPr>
            </a:pPr>
            <a:r>
              <a:t>Выполним созданную миграцию: </a:t>
            </a:r>
            <a:endParaRPr>
              <a:latin typeface="Times Roman"/>
              <a:ea typeface="Times Roman"/>
              <a:cs typeface="Times Roman"/>
              <a:sym typeface="Times Roman"/>
            </a:endParaRPr>
          </a:p>
          <a:p>
            <a:pPr>
              <a:defRPr>
                <a:solidFill>
                  <a:schemeClr val="accent2">
                    <a:satOff val="-17172"/>
                    <a:lumOff val="-11098"/>
                  </a:schemeClr>
                </a:solidFill>
                <a:latin typeface="+mn-lt"/>
                <a:ea typeface="+mn-ea"/>
                <a:cs typeface="+mn-cs"/>
                <a:sym typeface="Helvetica"/>
              </a:defRPr>
            </a:pPr>
            <a:r>
              <a:t>manage.py migrate</a:t>
            </a:r>
          </a:p>
          <a:p>
            <a:pPr algn="just">
              <a:defRPr>
                <a:latin typeface="+mn-lt"/>
                <a:ea typeface="+mn-ea"/>
                <a:cs typeface="+mn-cs"/>
                <a:sym typeface="Helvetica"/>
              </a:defRPr>
            </a:pPr>
            <a:r>
              <a:t>Сразу же зарегистрируем новую модель на административном сайте, добавив в мо­дуль admin.py пакета приложения два выражения: </a:t>
            </a:r>
            <a:endParaRPr>
              <a:latin typeface="Times Roman"/>
              <a:ea typeface="Times Roman"/>
              <a:cs typeface="Times Roman"/>
              <a:sym typeface="Times Roman"/>
            </a:endParaRPr>
          </a:p>
          <a:p>
            <a:pPr algn="just">
              <a:defRPr>
                <a:solidFill>
                  <a:schemeClr val="accent2">
                    <a:satOff val="-17172"/>
                    <a:lumOff val="-11098"/>
                  </a:schemeClr>
                </a:solidFill>
                <a:latin typeface="+mn-lt"/>
                <a:ea typeface="+mn-ea"/>
                <a:cs typeface="+mn-cs"/>
                <a:sym typeface="Helvetica"/>
              </a:defRPr>
            </a:pPr>
            <a:r>
              <a:t>from .models import Rubric</a:t>
            </a:r>
          </a:p>
          <a:p>
            <a:pPr algn="just">
              <a:defRPr>
                <a:solidFill>
                  <a:schemeClr val="accent2">
                    <a:satOff val="-17172"/>
                    <a:lumOff val="-11098"/>
                  </a:schemeClr>
                </a:solidFill>
                <a:latin typeface="+mn-lt"/>
                <a:ea typeface="+mn-ea"/>
                <a:cs typeface="+mn-cs"/>
                <a:sym typeface="Helvetica"/>
              </a:defRPr>
            </a:pPr>
            <a:r>
              <a:t>admin.site.register(Rubric) </a:t>
            </a:r>
            <a:endParaRPr>
              <a:latin typeface="Times Roman"/>
              <a:ea typeface="Times Roman"/>
              <a:cs typeface="Times Roman"/>
              <a:sym typeface="Times Roman"/>
            </a:endParaRPr>
          </a:p>
          <a:p>
            <a:pPr algn="just">
              <a:defRPr>
                <a:latin typeface="+mn-lt"/>
                <a:ea typeface="+mn-ea"/>
                <a:cs typeface="+mn-cs"/>
                <a:sym typeface="Helvetica"/>
              </a:defRPr>
            </a:pPr>
            <a:r>
              <a:t>Запустим отладочный веб-сервер, войдем на административный сайт и добавим в модель Rubric рубрики "Недвижимость" и "Транспорт". </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Административный веб-сайт Django"/>
          <p:cNvSpPr txBox="1"/>
          <p:nvPr/>
        </p:nvSpPr>
        <p:spPr>
          <a:xfrm>
            <a:off x="1691930" y="371258"/>
            <a:ext cx="8808139" cy="675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800">
                <a:latin typeface="Century Gothic"/>
                <a:ea typeface="Century Gothic"/>
                <a:cs typeface="Century Gothic"/>
                <a:sym typeface="Century Gothic"/>
              </a:defRPr>
            </a:lvl1pPr>
          </a:lstStyle>
          <a:p>
            <a:pPr/>
            <a:r>
              <a:t>Строковое представление модели </a:t>
            </a:r>
          </a:p>
        </p:txBody>
      </p:sp>
      <p:sp>
        <p:nvSpPr>
          <p:cNvPr id="295"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1700532"/>
            <a:ext cx="11217580" cy="3444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Откроем модуль </a:t>
            </a:r>
            <a:r>
              <a:rPr>
                <a:solidFill>
                  <a:schemeClr val="accent3">
                    <a:lumOff val="-8313"/>
                  </a:schemeClr>
                </a:solidFill>
              </a:rPr>
              <a:t>models.ру</a:t>
            </a:r>
            <a:r>
              <a:t>, и добавим в объявление класса модели Rubric вот этот код:</a:t>
            </a:r>
          </a:p>
          <a:p>
            <a:pPr algn="just">
              <a:defRPr>
                <a:latin typeface="Century Gothic"/>
                <a:ea typeface="Century Gothic"/>
                <a:cs typeface="Century Gothic"/>
                <a:sym typeface="Century Gothic"/>
              </a:defRPr>
            </a:pPr>
          </a:p>
          <a:p>
            <a:pPr algn="just">
              <a:defRPr>
                <a:solidFill>
                  <a:schemeClr val="accent2">
                    <a:satOff val="-17172"/>
                    <a:lumOff val="-11098"/>
                  </a:schemeClr>
                </a:solidFill>
                <a:latin typeface="Century Gothic"/>
                <a:ea typeface="Century Gothic"/>
                <a:cs typeface="Century Gothic"/>
                <a:sym typeface="Century Gothic"/>
              </a:defRPr>
            </a:pPr>
            <a:r>
              <a:t>class Rubric(models.Model):</a:t>
            </a:r>
          </a:p>
          <a:p>
            <a:pPr algn="just">
              <a:defRPr>
                <a:solidFill>
                  <a:schemeClr val="accent2">
                    <a:satOff val="-17172"/>
                    <a:lumOff val="-11098"/>
                  </a:schemeClr>
                </a:solidFill>
                <a:latin typeface="Century Gothic"/>
                <a:ea typeface="Century Gothic"/>
                <a:cs typeface="Century Gothic"/>
                <a:sym typeface="Century Gothic"/>
              </a:defRPr>
            </a:pPr>
            <a:r>
              <a:t>    def __str__(self):</a:t>
            </a:r>
          </a:p>
          <a:p>
            <a:pPr algn="just">
              <a:defRPr>
                <a:solidFill>
                  <a:schemeClr val="accent2">
                    <a:satOff val="-17172"/>
                    <a:lumOff val="-11098"/>
                  </a:schemeClr>
                </a:solidFill>
                <a:latin typeface="Century Gothic"/>
                <a:ea typeface="Century Gothic"/>
                <a:cs typeface="Century Gothic"/>
                <a:sym typeface="Century Gothic"/>
              </a:defRPr>
            </a:pPr>
            <a:r>
              <a:t>        return self.name</a:t>
            </a:r>
          </a:p>
          <a:p>
            <a:pPr algn="just">
              <a:defRPr>
                <a:solidFill>
                  <a:schemeClr val="accent2">
                    <a:satOff val="-17172"/>
                    <a:lumOff val="-11098"/>
                  </a:schemeClr>
                </a:solidFill>
                <a:latin typeface="Century Gothic"/>
                <a:ea typeface="Century Gothic"/>
                <a:cs typeface="Century Gothic"/>
                <a:sym typeface="Century Gothic"/>
              </a:defRPr>
            </a:pPr>
          </a:p>
          <a:p>
            <a:pPr algn="just">
              <a:defRPr>
                <a:solidFill>
                  <a:schemeClr val="accent2">
                    <a:satOff val="-17172"/>
                    <a:lumOff val="-11098"/>
                  </a:schemeClr>
                </a:solidFill>
                <a:latin typeface="Century Gothic"/>
                <a:ea typeface="Century Gothic"/>
                <a:cs typeface="Century Gothic"/>
                <a:sym typeface="Century Gothic"/>
              </a:defRPr>
            </a:pPr>
            <a:r>
              <a:t>    class Meta:</a:t>
            </a:r>
          </a:p>
          <a:p>
            <a:pPr algn="just">
              <a:defRPr>
                <a:solidFill>
                  <a:schemeClr val="accent2">
                    <a:satOff val="-17172"/>
                    <a:lumOff val="-11098"/>
                  </a:schemeClr>
                </a:solidFill>
                <a:latin typeface="Century Gothic"/>
                <a:ea typeface="Century Gothic"/>
                <a:cs typeface="Century Gothic"/>
                <a:sym typeface="Century Gothic"/>
              </a:defRPr>
            </a:pPr>
          </a:p>
          <a:p>
            <a:pPr algn="just">
              <a:defRPr>
                <a:latin typeface="Century Gothic"/>
                <a:ea typeface="Century Gothic"/>
                <a:cs typeface="Century Gothic"/>
                <a:sym typeface="Century Gothic"/>
              </a:defRPr>
            </a:pPr>
            <a:r>
              <a:t>В качестве строкового представления мы выводим название рубрики (собственно, более там выводить нечего). </a:t>
            </a:r>
            <a:endParaRPr>
              <a:latin typeface="Times Roman"/>
              <a:ea typeface="Times Roman"/>
              <a:cs typeface="Times Roman"/>
              <a:sym typeface="Times Roman"/>
            </a:endParaRPr>
          </a:p>
          <a:p>
            <a:pPr algn="just">
              <a:defRPr>
                <a:latin typeface="Century Gothic"/>
                <a:ea typeface="Century Gothic"/>
                <a:cs typeface="Century Gothic"/>
                <a:sym typeface="Century Gothic"/>
              </a:defRPr>
            </a:pPr>
            <a:r>
              <a:t>Сохраним файл, обновим страницу списка рубрик в административном сайте и по­ смотрим, что у нас получилось.</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Здесь мы можем:…"/>
          <p:cNvSpPr txBox="1"/>
          <p:nvPr/>
        </p:nvSpPr>
        <p:spPr>
          <a:xfrm>
            <a:off x="417009" y="1548127"/>
            <a:ext cx="11357982" cy="3761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Перейдем на список записей модели bb и исправим каждое имеющееся в ней объявление, задав для него соответствующую рубрику. Обратим внимание, что на странице правки записи рубрика выбирается с помощью раскрывающегося списка, в котором перечисляются строковые представления рубрик. </a:t>
            </a:r>
          </a:p>
          <a:p>
            <a:pPr algn="just">
              <a:defRPr>
                <a:latin typeface="Century Gothic"/>
                <a:ea typeface="Century Gothic"/>
                <a:cs typeface="Century Gothic"/>
                <a:sym typeface="Century Gothic"/>
              </a:defRPr>
            </a:pPr>
            <a:r>
              <a:t>Справа от этого списка (в порядке слева направо) присутствуют кнопки для правки выбранной в списке записи первичной модели, добавления новой записи и удаления выбранной.</a:t>
            </a:r>
          </a:p>
          <a:p>
            <a:pPr algn="just">
              <a:defRPr>
                <a:latin typeface="Century Gothic"/>
                <a:ea typeface="Century Gothic"/>
                <a:cs typeface="Century Gothic"/>
                <a:sym typeface="Century Gothic"/>
              </a:defRPr>
            </a:pPr>
            <a:r>
              <a:t>Осталось сделать так, чтобы в списке записей модели bb, помимо всего прочего, выводились рубрики объявлений. Для чего достаточно добавить в последователь­ность имен полей, присвоенную атрибуту list display класса BbAdmin, поле rubric: </a:t>
            </a:r>
          </a:p>
          <a:p>
            <a:pPr algn="just">
              <a:defRPr>
                <a:solidFill>
                  <a:schemeClr val="accent2">
                    <a:satOff val="-17172"/>
                    <a:lumOff val="-11098"/>
                  </a:schemeClr>
                </a:solidFill>
                <a:latin typeface="Century Gothic"/>
                <a:ea typeface="Century Gothic"/>
                <a:cs typeface="Century Gothic"/>
                <a:sym typeface="Century Gothic"/>
              </a:defRPr>
            </a:pPr>
            <a:r>
              <a:t>class BbAdmin(admin.ModelAdmin): </a:t>
            </a:r>
          </a:p>
          <a:p>
            <a:pPr algn="just">
              <a:defRPr>
                <a:solidFill>
                  <a:schemeClr val="accent2">
                    <a:satOff val="-17172"/>
                    <a:lumOff val="-11098"/>
                  </a:schemeClr>
                </a:solidFill>
                <a:latin typeface="Century Gothic"/>
                <a:ea typeface="Century Gothic"/>
                <a:cs typeface="Century Gothic"/>
                <a:sym typeface="Century Gothic"/>
              </a:defRPr>
            </a:pPr>
            <a:r>
              <a:t>    list_display = ('title', 'content', 'price', 'published', 'rubric')</a:t>
            </a:r>
          </a:p>
          <a:p>
            <a:pPr algn="just">
              <a:defRPr>
                <a:latin typeface="Century Gothic"/>
                <a:ea typeface="Century Gothic"/>
                <a:cs typeface="Century Gothic"/>
                <a:sym typeface="Century Gothic"/>
              </a:defRPr>
            </a:pPr>
            <a:r>
              <a:t>Обновим страницу списка объявления — и сразу увидим в нем новый столбец Руб­рика. Здесь в качестве значения поля выводится строковое пред­ставление связанной записи модели. </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Административный веб-сайт Django"/>
          <p:cNvSpPr txBox="1"/>
          <p:nvPr/>
        </p:nvSpPr>
        <p:spPr>
          <a:xfrm>
            <a:off x="471914" y="371258"/>
            <a:ext cx="11248163" cy="650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a:latin typeface="Century Gothic"/>
                <a:ea typeface="Century Gothic"/>
                <a:cs typeface="Century Gothic"/>
                <a:sym typeface="Century Gothic"/>
              </a:defRPr>
            </a:lvl1pPr>
          </a:lstStyle>
          <a:p>
            <a:pPr/>
            <a:r>
              <a:t>URL-параметры и параметризованные запросы</a:t>
            </a:r>
          </a:p>
        </p:txBody>
      </p:sp>
      <p:sp>
        <p:nvSpPr>
          <p:cNvPr id="300"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1373732"/>
            <a:ext cx="11217580" cy="4587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Давайте создадим на пока странице нашего сайта панель навигации, в которой выведем список рубрик, и при щелчке на какой-либо рубрике будем выводить лишь относящиеся к ней объявле­ния. Чтобы контроллер, выводящий объявления, смог выбрать из модели лишь относя­щиеся к указанной рубрике, он должен получить ключ рубрики. Его можно пере­ дать через GET-параметр: </a:t>
            </a:r>
            <a:r>
              <a:rPr b="1"/>
              <a:t>/bboard/?rubric=&lt;ключ рубрики&gt;</a:t>
            </a:r>
            <a:r>
              <a:t>. Однако Django позволяет поместить параметр непосредственно в составе интернет-адреса: </a:t>
            </a:r>
            <a:r>
              <a:rPr b="1"/>
              <a:t>bboard/ключ рубрики&gt;/</a:t>
            </a:r>
            <a:r>
              <a:t>. То есть через URL-параметр. </a:t>
            </a:r>
          </a:p>
          <a:p>
            <a:pPr algn="just">
              <a:defRPr>
                <a:latin typeface="Century Gothic"/>
                <a:ea typeface="Century Gothic"/>
                <a:cs typeface="Century Gothic"/>
                <a:sym typeface="Century Gothic"/>
              </a:defRPr>
            </a:pPr>
            <a:r>
              <a:t>Для этого нужно указать маршрутизатору, какую часть интернет-адреса считать URL-параметром, каков тип значения этого параметра и какое имя должно быть у параметра контроллера, которому будет присвоено значение URL-параметра, из­ влеченного из адреса. Откроем модуль </a:t>
            </a:r>
            <a:r>
              <a:rPr>
                <a:solidFill>
                  <a:schemeClr val="accent3">
                    <a:lumOff val="-8313"/>
                  </a:schemeClr>
                </a:solidFill>
              </a:rPr>
              <a:t>urls.py</a:t>
            </a:r>
            <a:r>
              <a:t> </a:t>
            </a:r>
            <a:r>
              <a:rPr>
                <a:solidFill>
                  <a:schemeClr val="accent3">
                    <a:lumOff val="-8313"/>
                  </a:schemeClr>
                </a:solidFill>
              </a:rPr>
              <a:t>пакета приложения</a:t>
            </a:r>
            <a:r>
              <a:t> bboard и внесем в него правки</a:t>
            </a:r>
          </a:p>
          <a:p>
            <a:pPr algn="just">
              <a:defRPr>
                <a:solidFill>
                  <a:schemeClr val="accent2">
                    <a:satOff val="-17172"/>
                    <a:lumOff val="-11098"/>
                  </a:schemeClr>
                </a:solidFill>
                <a:latin typeface="Century Gothic"/>
                <a:ea typeface="Century Gothic"/>
                <a:cs typeface="Century Gothic"/>
                <a:sym typeface="Century Gothic"/>
              </a:defRPr>
            </a:pPr>
            <a:r>
              <a:t>from .views import index, by_rubric</a:t>
            </a:r>
          </a:p>
          <a:p>
            <a:pPr algn="just">
              <a:defRPr>
                <a:solidFill>
                  <a:schemeClr val="accent2">
                    <a:satOff val="-17172"/>
                    <a:lumOff val="-11098"/>
                  </a:schemeClr>
                </a:solidFill>
                <a:latin typeface="Century Gothic"/>
                <a:ea typeface="Century Gothic"/>
                <a:cs typeface="Century Gothic"/>
                <a:sym typeface="Century Gothic"/>
              </a:defRPr>
            </a:pPr>
            <a:r>
              <a:t>urlpatterns = [</a:t>
            </a:r>
          </a:p>
          <a:p>
            <a:pPr algn="just">
              <a:defRPr>
                <a:solidFill>
                  <a:schemeClr val="accent2">
                    <a:satOff val="-17172"/>
                    <a:lumOff val="-11098"/>
                  </a:schemeClr>
                </a:solidFill>
                <a:latin typeface="Century Gothic"/>
                <a:ea typeface="Century Gothic"/>
                <a:cs typeface="Century Gothic"/>
                <a:sym typeface="Century Gothic"/>
              </a:defRPr>
            </a:pPr>
            <a:r>
              <a:t>    path('&lt;int:rubric_id&gt;/', by_rubric),</a:t>
            </a:r>
          </a:p>
          <a:p>
            <a:pPr algn="just">
              <a:defRPr>
                <a:solidFill>
                  <a:schemeClr val="accent2">
                    <a:satOff val="-17172"/>
                    <a:lumOff val="-11098"/>
                  </a:schemeClr>
                </a:solidFill>
                <a:latin typeface="Century Gothic"/>
                <a:ea typeface="Century Gothic"/>
                <a:cs typeface="Century Gothic"/>
                <a:sym typeface="Century Gothic"/>
              </a:defRPr>
            </a:pPr>
            <a:r>
              <a:t>    path('', index),</a:t>
            </a:r>
          </a:p>
          <a:p>
            <a:pPr algn="just">
              <a:defRPr>
                <a:solidFill>
                  <a:schemeClr val="accent2">
                    <a:satOff val="-17172"/>
                    <a:lumOff val="-11098"/>
                  </a:schemeClr>
                </a:solidFill>
                <a:latin typeface="Century Gothic"/>
                <a:ea typeface="Century Gothic"/>
                <a:cs typeface="Century Gothic"/>
                <a:sym typeface="Century Gothic"/>
              </a:defRPr>
            </a:pPr>
            <a:r>
              <a: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Здесь мы можем:…"/>
          <p:cNvSpPr txBox="1"/>
          <p:nvPr/>
        </p:nvSpPr>
        <p:spPr>
          <a:xfrm>
            <a:off x="417009" y="849626"/>
            <a:ext cx="11357982" cy="5120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Получив запрос по интернет-адресу http://localhost:8000/bboard/2/, маршрутизатор выделит путь bboard/2/, удалит из него префикс bboard и выяснит, что получен­ный путь совпадает с первым маршрутом из приведенного ранее списка. После чего запустит контроллер by_rubric, передав ему в качестве параметра выделенный из интернет-адреса ключ рубрики 2. Маршруты, содержащие URL-параметры, носят название параметризованных. Откроем модуль </a:t>
            </a:r>
            <a:r>
              <a:rPr>
                <a:solidFill>
                  <a:schemeClr val="accent3">
                    <a:lumOff val="-8313"/>
                  </a:schemeClr>
                </a:solidFill>
              </a:rPr>
              <a:t>views.py</a:t>
            </a:r>
            <a:r>
              <a:t> и добавим в него код контроллера-функции by_rubric()</a:t>
            </a:r>
          </a:p>
          <a:p>
            <a:pPr algn="just">
              <a:defRPr>
                <a:solidFill>
                  <a:schemeClr val="accent2">
                    <a:satOff val="-17172"/>
                    <a:lumOff val="-11098"/>
                  </a:schemeClr>
                </a:solidFill>
                <a:latin typeface="Century Gothic"/>
                <a:ea typeface="Century Gothic"/>
                <a:cs typeface="Century Gothic"/>
                <a:sym typeface="Century Gothic"/>
              </a:defRPr>
            </a:pPr>
            <a:r>
              <a:t>from .models import Rubric</a:t>
            </a:r>
          </a:p>
          <a:p>
            <a:pPr algn="just">
              <a:defRPr>
                <a:solidFill>
                  <a:schemeClr val="accent2">
                    <a:satOff val="-17172"/>
                    <a:lumOff val="-11098"/>
                  </a:schemeClr>
                </a:solidFill>
                <a:latin typeface="Century Gothic"/>
                <a:ea typeface="Century Gothic"/>
                <a:cs typeface="Century Gothic"/>
                <a:sym typeface="Century Gothic"/>
              </a:defRPr>
            </a:pPr>
            <a:r>
              <a:t>def by_rubric(request, rubric_id):</a:t>
            </a:r>
          </a:p>
          <a:p>
            <a:pPr algn="just">
              <a:defRPr>
                <a:solidFill>
                  <a:schemeClr val="accent2">
                    <a:satOff val="-17172"/>
                    <a:lumOff val="-11098"/>
                  </a:schemeClr>
                </a:solidFill>
                <a:latin typeface="Century Gothic"/>
                <a:ea typeface="Century Gothic"/>
                <a:cs typeface="Century Gothic"/>
                <a:sym typeface="Century Gothic"/>
              </a:defRPr>
            </a:pPr>
            <a:r>
              <a:t>    bbs = Bb.objects.filter(rubric=rubric_id)</a:t>
            </a:r>
          </a:p>
          <a:p>
            <a:pPr algn="just">
              <a:defRPr>
                <a:solidFill>
                  <a:schemeClr val="accent2">
                    <a:satOff val="-17172"/>
                    <a:lumOff val="-11098"/>
                  </a:schemeClr>
                </a:solidFill>
                <a:latin typeface="Century Gothic"/>
                <a:ea typeface="Century Gothic"/>
                <a:cs typeface="Century Gothic"/>
                <a:sym typeface="Century Gothic"/>
              </a:defRPr>
            </a:pPr>
            <a:r>
              <a:t>    rubrics = Rubric.objects.all()</a:t>
            </a:r>
          </a:p>
          <a:p>
            <a:pPr algn="just">
              <a:defRPr>
                <a:solidFill>
                  <a:schemeClr val="accent2">
                    <a:satOff val="-17172"/>
                    <a:lumOff val="-11098"/>
                  </a:schemeClr>
                </a:solidFill>
                <a:latin typeface="Century Gothic"/>
                <a:ea typeface="Century Gothic"/>
                <a:cs typeface="Century Gothic"/>
                <a:sym typeface="Century Gothic"/>
              </a:defRPr>
            </a:pPr>
            <a:r>
              <a:t>    current_rubric = Rubric.objects.get(pk=rubric_id)</a:t>
            </a:r>
          </a:p>
          <a:p>
            <a:pPr algn="just">
              <a:defRPr>
                <a:solidFill>
                  <a:schemeClr val="accent2">
                    <a:satOff val="-17172"/>
                    <a:lumOff val="-11098"/>
                  </a:schemeClr>
                </a:solidFill>
                <a:latin typeface="Century Gothic"/>
                <a:ea typeface="Century Gothic"/>
                <a:cs typeface="Century Gothic"/>
                <a:sym typeface="Century Gothic"/>
              </a:defRPr>
            </a:pPr>
            <a:r>
              <a:t>    context = {'bbs': bbs, 'rubrics': rubrics,</a:t>
            </a:r>
          </a:p>
          <a:p>
            <a:pPr algn="just">
              <a:defRPr>
                <a:solidFill>
                  <a:schemeClr val="accent2">
                    <a:satOff val="-17172"/>
                    <a:lumOff val="-11098"/>
                  </a:schemeClr>
                </a:solidFill>
                <a:latin typeface="Century Gothic"/>
                <a:ea typeface="Century Gothic"/>
                <a:cs typeface="Century Gothic"/>
                <a:sym typeface="Century Gothic"/>
              </a:defRPr>
            </a:pPr>
            <a:r>
              <a:t>               'current_rubric': current_rubric}</a:t>
            </a:r>
          </a:p>
          <a:p>
            <a:pPr algn="just">
              <a:defRPr>
                <a:solidFill>
                  <a:schemeClr val="accent2">
                    <a:satOff val="-17172"/>
                    <a:lumOff val="-11098"/>
                  </a:schemeClr>
                </a:solidFill>
                <a:latin typeface="Century Gothic"/>
                <a:ea typeface="Century Gothic"/>
                <a:cs typeface="Century Gothic"/>
                <a:sym typeface="Century Gothic"/>
              </a:defRPr>
            </a:pPr>
            <a:r>
              <a:t>    return render(request, 'bboard/by_rubric.html', context)</a:t>
            </a:r>
          </a:p>
          <a:p>
            <a:pPr algn="just">
              <a:defRPr>
                <a:latin typeface="Century Gothic"/>
                <a:ea typeface="Century Gothic"/>
                <a:cs typeface="Century Gothic"/>
                <a:sym typeface="Century Gothic"/>
              </a:defRPr>
            </a:pPr>
            <a:r>
              <a:t>В объявление функции мы добавили параметр rubric id — именно ему будет при­своено значение URL-параметра, выбранное из интернет-адреса. В состав контекста шаблона поместили список объявлений, отфильтрованных по полю внешнего ключа rubric, список всех рубрик и текущую рубрику (она нужна нам, чтобы вы­ вести на странице ее название). </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Здесь мы можем:…"/>
          <p:cNvSpPr txBox="1"/>
          <p:nvPr/>
        </p:nvSpPr>
        <p:spPr>
          <a:xfrm>
            <a:off x="417009" y="500372"/>
            <a:ext cx="11357982" cy="5857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Создадим в папке </a:t>
            </a:r>
            <a:r>
              <a:rPr>
                <a:solidFill>
                  <a:schemeClr val="accent3">
                    <a:lumOff val="-8313"/>
                  </a:schemeClr>
                </a:solidFill>
              </a:rPr>
              <a:t>templates\bboard пакета приложения</a:t>
            </a:r>
            <a:r>
              <a:t> шаблон </a:t>
            </a:r>
            <a:r>
              <a:rPr>
                <a:solidFill>
                  <a:schemeClr val="accent3">
                    <a:lumOff val="-8313"/>
                  </a:schemeClr>
                </a:solidFill>
              </a:rPr>
              <a:t>by_rubric.html</a:t>
            </a:r>
            <a:r>
              <a:t> </a:t>
            </a:r>
          </a:p>
          <a:p>
            <a:pPr algn="just">
              <a:defRPr sz="1500">
                <a:solidFill>
                  <a:schemeClr val="accent2">
                    <a:satOff val="-17172"/>
                    <a:lumOff val="-11098"/>
                  </a:schemeClr>
                </a:solidFill>
                <a:latin typeface="Century Gothic"/>
                <a:ea typeface="Century Gothic"/>
                <a:cs typeface="Century Gothic"/>
                <a:sym typeface="Century Gothic"/>
              </a:defRPr>
            </a:pPr>
            <a:r>
              <a:t>&lt;!DOCTYPE html&gt;</a:t>
            </a:r>
          </a:p>
          <a:p>
            <a:pPr algn="just">
              <a:defRPr sz="1500">
                <a:solidFill>
                  <a:schemeClr val="accent2">
                    <a:satOff val="-17172"/>
                    <a:lumOff val="-11098"/>
                  </a:schemeClr>
                </a:solidFill>
                <a:latin typeface="Century Gothic"/>
                <a:ea typeface="Century Gothic"/>
                <a:cs typeface="Century Gothic"/>
                <a:sym typeface="Century Gothic"/>
              </a:defRPr>
            </a:pPr>
            <a:r>
              <a:t>&lt;html&gt;</a:t>
            </a:r>
          </a:p>
          <a:p>
            <a:pPr algn="just">
              <a:defRPr sz="1500">
                <a:solidFill>
                  <a:schemeClr val="accent2">
                    <a:satOff val="-17172"/>
                    <a:lumOff val="-11098"/>
                  </a:schemeClr>
                </a:solidFill>
                <a:latin typeface="Century Gothic"/>
                <a:ea typeface="Century Gothic"/>
                <a:cs typeface="Century Gothic"/>
                <a:sym typeface="Century Gothic"/>
              </a:defRPr>
            </a:pPr>
            <a:r>
              <a:t>&lt;head&gt;</a:t>
            </a:r>
          </a:p>
          <a:p>
            <a:pPr algn="just">
              <a:defRPr sz="1500">
                <a:solidFill>
                  <a:schemeClr val="accent2">
                    <a:satOff val="-17172"/>
                    <a:lumOff val="-11098"/>
                  </a:schemeClr>
                </a:solidFill>
                <a:latin typeface="Century Gothic"/>
                <a:ea typeface="Century Gothic"/>
                <a:cs typeface="Century Gothic"/>
                <a:sym typeface="Century Gothic"/>
              </a:defRPr>
            </a:pPr>
            <a:r>
              <a:t>    &lt;meta charset="UTF-8"&gt;</a:t>
            </a:r>
          </a:p>
          <a:p>
            <a:pPr algn="just">
              <a:defRPr sz="1500">
                <a:solidFill>
                  <a:schemeClr val="accent2">
                    <a:satOff val="-17172"/>
                    <a:lumOff val="-11098"/>
                  </a:schemeClr>
                </a:solidFill>
                <a:latin typeface="Century Gothic"/>
                <a:ea typeface="Century Gothic"/>
                <a:cs typeface="Century Gothic"/>
                <a:sym typeface="Century Gothic"/>
              </a:defRPr>
            </a:pPr>
            <a:r>
              <a:t>    &lt;title&gt; {{ current rubric.name }} .. Доска объявлений&lt;/title&gt;</a:t>
            </a:r>
          </a:p>
          <a:p>
            <a:pPr algn="just">
              <a:defRPr sz="1500">
                <a:solidFill>
                  <a:schemeClr val="accent2">
                    <a:satOff val="-17172"/>
                    <a:lumOff val="-11098"/>
                  </a:schemeClr>
                </a:solidFill>
                <a:latin typeface="Century Gothic"/>
                <a:ea typeface="Century Gothic"/>
                <a:cs typeface="Century Gothic"/>
                <a:sym typeface="Century Gothic"/>
              </a:defRPr>
            </a:pPr>
            <a:r>
              <a:t>&lt;/head&gt;</a:t>
            </a:r>
          </a:p>
          <a:p>
            <a:pPr algn="just">
              <a:defRPr sz="1500">
                <a:solidFill>
                  <a:schemeClr val="accent2">
                    <a:satOff val="-17172"/>
                    <a:lumOff val="-11098"/>
                  </a:schemeClr>
                </a:solidFill>
                <a:latin typeface="Century Gothic"/>
                <a:ea typeface="Century Gothic"/>
                <a:cs typeface="Century Gothic"/>
                <a:sym typeface="Century Gothic"/>
              </a:defRPr>
            </a:pPr>
            <a:r>
              <a:t>&lt;body&gt;</a:t>
            </a:r>
          </a:p>
          <a:p>
            <a:pPr algn="just">
              <a:defRPr sz="1500">
                <a:solidFill>
                  <a:schemeClr val="accent2">
                    <a:satOff val="-17172"/>
                    <a:lumOff val="-11098"/>
                  </a:schemeClr>
                </a:solidFill>
                <a:latin typeface="Century Gothic"/>
                <a:ea typeface="Century Gothic"/>
                <a:cs typeface="Century Gothic"/>
                <a:sym typeface="Century Gothic"/>
              </a:defRPr>
            </a:pPr>
            <a:r>
              <a:t>&lt;h1&gt;Объявления&lt;/h1&gt;</a:t>
            </a:r>
          </a:p>
          <a:p>
            <a:pPr algn="just">
              <a:defRPr sz="1500">
                <a:solidFill>
                  <a:schemeClr val="accent2">
                    <a:satOff val="-17172"/>
                    <a:lumOff val="-11098"/>
                  </a:schemeClr>
                </a:solidFill>
                <a:latin typeface="Century Gothic"/>
                <a:ea typeface="Century Gothic"/>
                <a:cs typeface="Century Gothic"/>
                <a:sym typeface="Century Gothic"/>
              </a:defRPr>
            </a:pPr>
            <a:r>
              <a:t>&lt;h2&gt;Рубрика: {{ current_rubric.name }}&lt;/h2&gt;</a:t>
            </a:r>
          </a:p>
          <a:p>
            <a:pPr algn="just">
              <a:defRPr sz="1500">
                <a:solidFill>
                  <a:schemeClr val="accent2">
                    <a:satOff val="-17172"/>
                    <a:lumOff val="-11098"/>
                  </a:schemeClr>
                </a:solidFill>
                <a:latin typeface="Century Gothic"/>
                <a:ea typeface="Century Gothic"/>
                <a:cs typeface="Century Gothic"/>
                <a:sym typeface="Century Gothic"/>
              </a:defRPr>
            </a:pPr>
            <a:r>
              <a:t>&lt;div&gt;</a:t>
            </a:r>
          </a:p>
          <a:p>
            <a:pPr algn="just">
              <a:defRPr sz="1500">
                <a:solidFill>
                  <a:schemeClr val="accent2">
                    <a:satOff val="-17172"/>
                    <a:lumOff val="-11098"/>
                  </a:schemeClr>
                </a:solidFill>
                <a:latin typeface="Century Gothic"/>
                <a:ea typeface="Century Gothic"/>
                <a:cs typeface="Century Gothic"/>
                <a:sym typeface="Century Gothic"/>
              </a:defRPr>
            </a:pPr>
            <a:r>
              <a:t>    &lt;а hrеf="/bbоаrd/"&gt;Главная&lt;/а&gt;</a:t>
            </a:r>
          </a:p>
          <a:p>
            <a:pPr algn="just">
              <a:defRPr sz="1500">
                <a:solidFill>
                  <a:schemeClr val="accent2">
                    <a:satOff val="-17172"/>
                    <a:lumOff val="-11098"/>
                  </a:schemeClr>
                </a:solidFill>
                <a:latin typeface="Century Gothic"/>
                <a:ea typeface="Century Gothic"/>
                <a:cs typeface="Century Gothic"/>
                <a:sym typeface="Century Gothic"/>
              </a:defRPr>
            </a:pPr>
            <a:r>
              <a:t>    {% for rubric in rubrics %}</a:t>
            </a:r>
          </a:p>
          <a:p>
            <a:pPr algn="just">
              <a:defRPr sz="1500">
                <a:solidFill>
                  <a:schemeClr val="accent2">
                    <a:satOff val="-17172"/>
                    <a:lumOff val="-11098"/>
                  </a:schemeClr>
                </a:solidFill>
                <a:latin typeface="Century Gothic"/>
                <a:ea typeface="Century Gothic"/>
                <a:cs typeface="Century Gothic"/>
                <a:sym typeface="Century Gothic"/>
              </a:defRPr>
            </a:pPr>
            <a:r>
              <a:t>    &lt;а href="/bboard/{{ rubric.pk }}/"&gt;{{ rubric.name }}&lt;/а&gt;</a:t>
            </a:r>
          </a:p>
          <a:p>
            <a:pPr algn="just">
              <a:defRPr sz="1500">
                <a:solidFill>
                  <a:schemeClr val="accent2">
                    <a:satOff val="-17172"/>
                    <a:lumOff val="-11098"/>
                  </a:schemeClr>
                </a:solidFill>
                <a:latin typeface="Century Gothic"/>
                <a:ea typeface="Century Gothic"/>
                <a:cs typeface="Century Gothic"/>
                <a:sym typeface="Century Gothic"/>
              </a:defRPr>
            </a:pPr>
            <a:r>
              <a:t>    {% endfor %}</a:t>
            </a:r>
          </a:p>
          <a:p>
            <a:pPr algn="just">
              <a:defRPr sz="1500">
                <a:solidFill>
                  <a:schemeClr val="accent2">
                    <a:satOff val="-17172"/>
                    <a:lumOff val="-11098"/>
                  </a:schemeClr>
                </a:solidFill>
                <a:latin typeface="Century Gothic"/>
                <a:ea typeface="Century Gothic"/>
                <a:cs typeface="Century Gothic"/>
                <a:sym typeface="Century Gothic"/>
              </a:defRPr>
            </a:pPr>
            <a:r>
              <a:t>&lt;/div&gt;</a:t>
            </a:r>
          </a:p>
          <a:p>
            <a:pPr algn="just">
              <a:defRPr sz="1500">
                <a:solidFill>
                  <a:schemeClr val="accent2">
                    <a:satOff val="-17172"/>
                    <a:lumOff val="-11098"/>
                  </a:schemeClr>
                </a:solidFill>
                <a:latin typeface="Century Gothic"/>
                <a:ea typeface="Century Gothic"/>
                <a:cs typeface="Century Gothic"/>
                <a:sym typeface="Century Gothic"/>
              </a:defRPr>
            </a:pPr>
            <a:r>
              <a:t>{% for bb in bbs %}</a:t>
            </a:r>
          </a:p>
          <a:p>
            <a:pPr algn="just">
              <a:defRPr sz="1500">
                <a:solidFill>
                  <a:schemeClr val="accent2">
                    <a:satOff val="-17172"/>
                    <a:lumOff val="-11098"/>
                  </a:schemeClr>
                </a:solidFill>
                <a:latin typeface="Century Gothic"/>
                <a:ea typeface="Century Gothic"/>
                <a:cs typeface="Century Gothic"/>
                <a:sym typeface="Century Gothic"/>
              </a:defRPr>
            </a:pPr>
            <a:r>
              <a:t>&lt;div&gt;</a:t>
            </a:r>
          </a:p>
          <a:p>
            <a:pPr algn="just">
              <a:defRPr sz="1500">
                <a:solidFill>
                  <a:schemeClr val="accent2">
                    <a:satOff val="-17172"/>
                    <a:lumOff val="-11098"/>
                  </a:schemeClr>
                </a:solidFill>
                <a:latin typeface="Century Gothic"/>
                <a:ea typeface="Century Gothic"/>
                <a:cs typeface="Century Gothic"/>
                <a:sym typeface="Century Gothic"/>
              </a:defRPr>
            </a:pPr>
            <a:r>
              <a:t>    &lt;h2&gt;{{ bb.title }}&lt;/h2&gt;</a:t>
            </a:r>
          </a:p>
          <a:p>
            <a:pPr algn="just">
              <a:defRPr sz="1500">
                <a:solidFill>
                  <a:schemeClr val="accent2">
                    <a:satOff val="-17172"/>
                    <a:lumOff val="-11098"/>
                  </a:schemeClr>
                </a:solidFill>
                <a:latin typeface="Century Gothic"/>
                <a:ea typeface="Century Gothic"/>
                <a:cs typeface="Century Gothic"/>
                <a:sym typeface="Century Gothic"/>
              </a:defRPr>
            </a:pPr>
            <a:r>
              <a:t>    &lt;р&gt;{{ bb.content }}&lt;/р&gt;</a:t>
            </a:r>
          </a:p>
          <a:p>
            <a:pPr algn="just">
              <a:defRPr sz="1500">
                <a:solidFill>
                  <a:schemeClr val="accent2">
                    <a:satOff val="-17172"/>
                    <a:lumOff val="-11098"/>
                  </a:schemeClr>
                </a:solidFill>
                <a:latin typeface="Century Gothic"/>
                <a:ea typeface="Century Gothic"/>
                <a:cs typeface="Century Gothic"/>
                <a:sym typeface="Century Gothic"/>
              </a:defRPr>
            </a:pPr>
            <a:r>
              <a:t>    &lt;р&gt;{{ bb.published|date:"d.m.Y H:i:s" }}&lt;/р&gt;</a:t>
            </a:r>
          </a:p>
          <a:p>
            <a:pPr algn="just">
              <a:defRPr sz="1500">
                <a:solidFill>
                  <a:schemeClr val="accent2">
                    <a:satOff val="-17172"/>
                    <a:lumOff val="-11098"/>
                  </a:schemeClr>
                </a:solidFill>
                <a:latin typeface="Century Gothic"/>
                <a:ea typeface="Century Gothic"/>
                <a:cs typeface="Century Gothic"/>
                <a:sym typeface="Century Gothic"/>
              </a:defRPr>
            </a:pPr>
            <a:r>
              <a:t>&lt;/div&gt;</a:t>
            </a:r>
          </a:p>
          <a:p>
            <a:pPr algn="just">
              <a:defRPr sz="1500">
                <a:solidFill>
                  <a:schemeClr val="accent2">
                    <a:satOff val="-17172"/>
                    <a:lumOff val="-11098"/>
                  </a:schemeClr>
                </a:solidFill>
                <a:latin typeface="Century Gothic"/>
                <a:ea typeface="Century Gothic"/>
                <a:cs typeface="Century Gothic"/>
                <a:sym typeface="Century Gothic"/>
              </a:defRPr>
            </a:pPr>
            <a:r>
              <a:t>{% endfor %}</a:t>
            </a:r>
          </a:p>
          <a:p>
            <a:pPr algn="just">
              <a:defRPr sz="1500">
                <a:solidFill>
                  <a:schemeClr val="accent2">
                    <a:satOff val="-17172"/>
                    <a:lumOff val="-11098"/>
                  </a:schemeClr>
                </a:solidFill>
                <a:latin typeface="Century Gothic"/>
                <a:ea typeface="Century Gothic"/>
                <a:cs typeface="Century Gothic"/>
                <a:sym typeface="Century Gothic"/>
              </a:defRPr>
            </a:pPr>
            <a:r>
              <a:t>&lt;/body&gt;</a:t>
            </a:r>
          </a:p>
          <a:p>
            <a:pPr algn="just">
              <a:defRPr sz="1500">
                <a:solidFill>
                  <a:schemeClr val="accent2">
                    <a:satOff val="-17172"/>
                    <a:lumOff val="-11098"/>
                  </a:schemeClr>
                </a:solidFill>
                <a:latin typeface="Century Gothic"/>
                <a:ea typeface="Century Gothic"/>
                <a:cs typeface="Century Gothic"/>
                <a:sym typeface="Century Gothic"/>
              </a:defRPr>
            </a:pPr>
            <a:r>
              <a:t>&lt;/html&gt;</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Здесь мы можем:…"/>
          <p:cNvSpPr txBox="1"/>
          <p:nvPr/>
        </p:nvSpPr>
        <p:spPr>
          <a:xfrm>
            <a:off x="417009" y="2125981"/>
            <a:ext cx="11357982" cy="2606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Исправим контроллер index() и шаблон </a:t>
            </a:r>
            <a:r>
              <a:rPr>
                <a:solidFill>
                  <a:schemeClr val="accent3">
                    <a:lumOff val="-8313"/>
                  </a:schemeClr>
                </a:solidFill>
              </a:rPr>
              <a:t>bboard\index.html</a:t>
            </a:r>
            <a:r>
              <a:t> таким образом, чтобы на главной странице нашего сайта выводилась та же самая панель навигации. Помимо этого, сделаем так, чтобы в составе каждого объявления выводилось название рубрики, к которой оно относится, выполненное в виде гиперссылки.</a:t>
            </a:r>
            <a:endParaRPr sz="1400"/>
          </a:p>
          <a:p>
            <a:pPr algn="just">
              <a:defRPr>
                <a:solidFill>
                  <a:schemeClr val="accent2">
                    <a:satOff val="-17172"/>
                    <a:lumOff val="-11098"/>
                  </a:schemeClr>
                </a:solidFill>
                <a:latin typeface="Century Gothic"/>
                <a:ea typeface="Century Gothic"/>
                <a:cs typeface="Century Gothic"/>
                <a:sym typeface="Century Gothic"/>
              </a:defRPr>
            </a:pPr>
            <a:r>
              <a:t>def index(request):</a:t>
            </a:r>
          </a:p>
          <a:p>
            <a:pPr algn="just">
              <a:defRPr>
                <a:solidFill>
                  <a:schemeClr val="accent2">
                    <a:satOff val="-17172"/>
                    <a:lumOff val="-11098"/>
                  </a:schemeClr>
                </a:solidFill>
                <a:latin typeface="Century Gothic"/>
                <a:ea typeface="Century Gothic"/>
                <a:cs typeface="Century Gothic"/>
                <a:sym typeface="Century Gothic"/>
              </a:defRPr>
            </a:pPr>
            <a:r>
              <a:t>    bbs = Bb.objects.all()</a:t>
            </a:r>
          </a:p>
          <a:p>
            <a:pPr algn="just">
              <a:defRPr>
                <a:solidFill>
                  <a:schemeClr val="accent2">
                    <a:satOff val="-17172"/>
                    <a:lumOff val="-11098"/>
                  </a:schemeClr>
                </a:solidFill>
                <a:latin typeface="Century Gothic"/>
                <a:ea typeface="Century Gothic"/>
                <a:cs typeface="Century Gothic"/>
                <a:sym typeface="Century Gothic"/>
              </a:defRPr>
            </a:pPr>
            <a:r>
              <a:t>    rubrics = Rubric.objects.all()</a:t>
            </a:r>
          </a:p>
          <a:p>
            <a:pPr algn="just">
              <a:defRPr>
                <a:solidFill>
                  <a:schemeClr val="accent2">
                    <a:satOff val="-17172"/>
                    <a:lumOff val="-11098"/>
                  </a:schemeClr>
                </a:solidFill>
                <a:latin typeface="Century Gothic"/>
                <a:ea typeface="Century Gothic"/>
                <a:cs typeface="Century Gothic"/>
                <a:sym typeface="Century Gothic"/>
              </a:defRPr>
            </a:pPr>
            <a:r>
              <a:t>    context = {'bbs': bbs, 'rubrics': rubrics}</a:t>
            </a:r>
          </a:p>
          <a:p>
            <a:pPr algn="just">
              <a:defRPr>
                <a:solidFill>
                  <a:schemeClr val="accent2">
                    <a:satOff val="-17172"/>
                    <a:lumOff val="-11098"/>
                  </a:schemeClr>
                </a:solidFill>
                <a:latin typeface="Century Gothic"/>
                <a:ea typeface="Century Gothic"/>
                <a:cs typeface="Century Gothic"/>
                <a:sym typeface="Century Gothic"/>
              </a:defRPr>
            </a:pPr>
            <a:r>
              <a:t>    return render(request, 'bboard/index.html', context)</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Здесь мы можем:…"/>
          <p:cNvSpPr txBox="1"/>
          <p:nvPr/>
        </p:nvSpPr>
        <p:spPr>
          <a:xfrm>
            <a:off x="417009" y="684230"/>
            <a:ext cx="11357982" cy="550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400">
                <a:solidFill>
                  <a:schemeClr val="accent2">
                    <a:satOff val="-17172"/>
                    <a:lumOff val="-11098"/>
                  </a:schemeClr>
                </a:solidFill>
                <a:latin typeface="Century Gothic"/>
                <a:ea typeface="Century Gothic"/>
                <a:cs typeface="Century Gothic"/>
                <a:sym typeface="Century Gothic"/>
              </a:defRPr>
            </a:pPr>
            <a:r>
              <a:t>&lt;!DOCTYPE html&gt;</a:t>
            </a:r>
          </a:p>
          <a:p>
            <a:pPr algn="just">
              <a:defRPr sz="1400">
                <a:solidFill>
                  <a:schemeClr val="accent2">
                    <a:satOff val="-17172"/>
                    <a:lumOff val="-11098"/>
                  </a:schemeClr>
                </a:solidFill>
                <a:latin typeface="Century Gothic"/>
                <a:ea typeface="Century Gothic"/>
                <a:cs typeface="Century Gothic"/>
                <a:sym typeface="Century Gothic"/>
              </a:defRPr>
            </a:pPr>
            <a:r>
              <a:t>&lt;html&gt;</a:t>
            </a:r>
          </a:p>
          <a:p>
            <a:pPr algn="just">
              <a:defRPr sz="1400">
                <a:solidFill>
                  <a:schemeClr val="accent2">
                    <a:satOff val="-17172"/>
                    <a:lumOff val="-11098"/>
                  </a:schemeClr>
                </a:solidFill>
                <a:latin typeface="Century Gothic"/>
                <a:ea typeface="Century Gothic"/>
                <a:cs typeface="Century Gothic"/>
                <a:sym typeface="Century Gothic"/>
              </a:defRPr>
            </a:pPr>
            <a:r>
              <a:t>&lt;head&gt;</a:t>
            </a:r>
          </a:p>
          <a:p>
            <a:pPr algn="just">
              <a:defRPr sz="1400">
                <a:solidFill>
                  <a:schemeClr val="accent2">
                    <a:satOff val="-17172"/>
                    <a:lumOff val="-11098"/>
                  </a:schemeClr>
                </a:solidFill>
                <a:latin typeface="Century Gothic"/>
                <a:ea typeface="Century Gothic"/>
                <a:cs typeface="Century Gothic"/>
                <a:sym typeface="Century Gothic"/>
              </a:defRPr>
            </a:pPr>
            <a:r>
              <a:t>    &lt;meta charset="UTF-8"&gt;</a:t>
            </a:r>
          </a:p>
          <a:p>
            <a:pPr algn="just">
              <a:defRPr sz="1400">
                <a:solidFill>
                  <a:schemeClr val="accent2">
                    <a:satOff val="-17172"/>
                    <a:lumOff val="-11098"/>
                  </a:schemeClr>
                </a:solidFill>
                <a:latin typeface="Century Gothic"/>
                <a:ea typeface="Century Gothic"/>
                <a:cs typeface="Century Gothic"/>
                <a:sym typeface="Century Gothic"/>
              </a:defRPr>
            </a:pPr>
            <a:r>
              <a:t>    &lt;title&gt; {{ current rubric.name }} Главная :: Доска объявлений&lt;/title&gt;</a:t>
            </a:r>
          </a:p>
          <a:p>
            <a:pPr algn="just">
              <a:defRPr sz="1400">
                <a:solidFill>
                  <a:schemeClr val="accent2">
                    <a:satOff val="-17172"/>
                    <a:lumOff val="-11098"/>
                  </a:schemeClr>
                </a:solidFill>
                <a:latin typeface="Century Gothic"/>
                <a:ea typeface="Century Gothic"/>
                <a:cs typeface="Century Gothic"/>
                <a:sym typeface="Century Gothic"/>
              </a:defRPr>
            </a:pPr>
            <a:r>
              <a:t>&lt;/head&gt;</a:t>
            </a:r>
          </a:p>
          <a:p>
            <a:pPr algn="just">
              <a:defRPr sz="1400">
                <a:solidFill>
                  <a:schemeClr val="accent2">
                    <a:satOff val="-17172"/>
                    <a:lumOff val="-11098"/>
                  </a:schemeClr>
                </a:solidFill>
                <a:latin typeface="Century Gothic"/>
                <a:ea typeface="Century Gothic"/>
                <a:cs typeface="Century Gothic"/>
                <a:sym typeface="Century Gothic"/>
              </a:defRPr>
            </a:pPr>
            <a:r>
              <a:t>&lt;body&gt;</a:t>
            </a:r>
          </a:p>
          <a:p>
            <a:pPr algn="just">
              <a:defRPr sz="1400">
                <a:solidFill>
                  <a:schemeClr val="accent2">
                    <a:satOff val="-17172"/>
                    <a:lumOff val="-11098"/>
                  </a:schemeClr>
                </a:solidFill>
                <a:latin typeface="Century Gothic"/>
                <a:ea typeface="Century Gothic"/>
                <a:cs typeface="Century Gothic"/>
                <a:sym typeface="Century Gothic"/>
              </a:defRPr>
            </a:pPr>
            <a:r>
              <a:t>&lt;h1&gt;Объявления&lt;/h1&gt;</a:t>
            </a:r>
          </a:p>
          <a:p>
            <a:pPr algn="just">
              <a:defRPr sz="1400">
                <a:solidFill>
                  <a:schemeClr val="accent2">
                    <a:satOff val="-17172"/>
                    <a:lumOff val="-11098"/>
                  </a:schemeClr>
                </a:solidFill>
                <a:latin typeface="Century Gothic"/>
                <a:ea typeface="Century Gothic"/>
                <a:cs typeface="Century Gothic"/>
                <a:sym typeface="Century Gothic"/>
              </a:defRPr>
            </a:pPr>
            <a:r>
              <a:t>&lt;div&gt;</a:t>
            </a:r>
          </a:p>
          <a:p>
            <a:pPr algn="just">
              <a:defRPr sz="1400">
                <a:solidFill>
                  <a:schemeClr val="accent2">
                    <a:satOff val="-17172"/>
                    <a:lumOff val="-11098"/>
                  </a:schemeClr>
                </a:solidFill>
                <a:latin typeface="Century Gothic"/>
                <a:ea typeface="Century Gothic"/>
                <a:cs typeface="Century Gothic"/>
                <a:sym typeface="Century Gothic"/>
              </a:defRPr>
            </a:pPr>
            <a:r>
              <a:t>    &lt;а hrеf="/bbоаrd/"&gt;Главная&lt;/а&gt;</a:t>
            </a:r>
          </a:p>
          <a:p>
            <a:pPr algn="just">
              <a:defRPr sz="1400">
                <a:solidFill>
                  <a:schemeClr val="accent2">
                    <a:satOff val="-17172"/>
                    <a:lumOff val="-11098"/>
                  </a:schemeClr>
                </a:solidFill>
                <a:latin typeface="Century Gothic"/>
                <a:ea typeface="Century Gothic"/>
                <a:cs typeface="Century Gothic"/>
                <a:sym typeface="Century Gothic"/>
              </a:defRPr>
            </a:pPr>
            <a:r>
              <a:t>    {% for rubric in rubrics %}</a:t>
            </a:r>
          </a:p>
          <a:p>
            <a:pPr algn="just">
              <a:defRPr sz="1400">
                <a:solidFill>
                  <a:schemeClr val="accent2">
                    <a:satOff val="-17172"/>
                    <a:lumOff val="-11098"/>
                  </a:schemeClr>
                </a:solidFill>
                <a:latin typeface="Century Gothic"/>
                <a:ea typeface="Century Gothic"/>
                <a:cs typeface="Century Gothic"/>
                <a:sym typeface="Century Gothic"/>
              </a:defRPr>
            </a:pPr>
            <a:r>
              <a:t>    &lt;а href="/bboard/{{ rubric.pk }}/"&gt;{{ rubric.name }}&lt;/а&gt;</a:t>
            </a:r>
          </a:p>
          <a:p>
            <a:pPr algn="just">
              <a:defRPr sz="1400">
                <a:solidFill>
                  <a:schemeClr val="accent2">
                    <a:satOff val="-17172"/>
                    <a:lumOff val="-11098"/>
                  </a:schemeClr>
                </a:solidFill>
                <a:latin typeface="Century Gothic"/>
                <a:ea typeface="Century Gothic"/>
                <a:cs typeface="Century Gothic"/>
                <a:sym typeface="Century Gothic"/>
              </a:defRPr>
            </a:pPr>
            <a:r>
              <a:t>    {% endfor %}</a:t>
            </a:r>
          </a:p>
          <a:p>
            <a:pPr algn="just">
              <a:defRPr sz="1400">
                <a:solidFill>
                  <a:schemeClr val="accent2">
                    <a:satOff val="-17172"/>
                    <a:lumOff val="-11098"/>
                  </a:schemeClr>
                </a:solidFill>
                <a:latin typeface="Century Gothic"/>
                <a:ea typeface="Century Gothic"/>
                <a:cs typeface="Century Gothic"/>
                <a:sym typeface="Century Gothic"/>
              </a:defRPr>
            </a:pPr>
            <a:r>
              <a:t>&lt;/div&gt;</a:t>
            </a:r>
          </a:p>
          <a:p>
            <a:pPr algn="just">
              <a:defRPr sz="1400">
                <a:solidFill>
                  <a:schemeClr val="accent2">
                    <a:satOff val="-17172"/>
                    <a:lumOff val="-11098"/>
                  </a:schemeClr>
                </a:solidFill>
                <a:latin typeface="Century Gothic"/>
                <a:ea typeface="Century Gothic"/>
                <a:cs typeface="Century Gothic"/>
                <a:sym typeface="Century Gothic"/>
              </a:defRPr>
            </a:pPr>
            <a:r>
              <a:t>{% for bb in bbs %}</a:t>
            </a:r>
          </a:p>
          <a:p>
            <a:pPr algn="just">
              <a:defRPr sz="1400">
                <a:solidFill>
                  <a:schemeClr val="accent2">
                    <a:satOff val="-17172"/>
                    <a:lumOff val="-11098"/>
                  </a:schemeClr>
                </a:solidFill>
                <a:latin typeface="Century Gothic"/>
                <a:ea typeface="Century Gothic"/>
                <a:cs typeface="Century Gothic"/>
                <a:sym typeface="Century Gothic"/>
              </a:defRPr>
            </a:pPr>
            <a:r>
              <a:t>&lt;div&gt;</a:t>
            </a:r>
          </a:p>
          <a:p>
            <a:pPr algn="just">
              <a:defRPr sz="1400">
                <a:solidFill>
                  <a:schemeClr val="accent2">
                    <a:satOff val="-17172"/>
                    <a:lumOff val="-11098"/>
                  </a:schemeClr>
                </a:solidFill>
                <a:latin typeface="Century Gothic"/>
                <a:ea typeface="Century Gothic"/>
                <a:cs typeface="Century Gothic"/>
                <a:sym typeface="Century Gothic"/>
              </a:defRPr>
            </a:pPr>
            <a:r>
              <a:t>    &lt;h2&gt;{{ bb.title }}&lt;/h2&gt;</a:t>
            </a:r>
          </a:p>
          <a:p>
            <a:pPr algn="just">
              <a:defRPr sz="1400">
                <a:solidFill>
                  <a:schemeClr val="accent2">
                    <a:satOff val="-17172"/>
                    <a:lumOff val="-11098"/>
                  </a:schemeClr>
                </a:solidFill>
                <a:latin typeface="Century Gothic"/>
                <a:ea typeface="Century Gothic"/>
                <a:cs typeface="Century Gothic"/>
                <a:sym typeface="Century Gothic"/>
              </a:defRPr>
            </a:pPr>
            <a:r>
              <a:t>    &lt;р&gt;{{ bb.content }}&lt;/р&gt;</a:t>
            </a:r>
          </a:p>
          <a:p>
            <a:pPr algn="just">
              <a:defRPr sz="1400">
                <a:latin typeface="Century Gothic"/>
                <a:ea typeface="Century Gothic"/>
                <a:cs typeface="Century Gothic"/>
                <a:sym typeface="Century Gothic"/>
              </a:defRPr>
            </a:pPr>
            <a:r>
              <a:t>    </a:t>
            </a:r>
            <a:r>
              <a:rPr>
                <a:solidFill>
                  <a:schemeClr val="accent2">
                    <a:satOff val="-17172"/>
                    <a:lumOff val="-11098"/>
                  </a:schemeClr>
                </a:solidFill>
              </a:rPr>
              <a:t>&lt;p&gt;&lt;a href="/bboard/{{ bb.rubric.pk }}/"&gt;</a:t>
            </a:r>
            <a:endParaRPr>
              <a:solidFill>
                <a:schemeClr val="accent2">
                  <a:satOff val="-17172"/>
                  <a:lumOff val="-11098"/>
                </a:schemeClr>
              </a:solidFill>
            </a:endParaRPr>
          </a:p>
          <a:p>
            <a:pPr algn="just">
              <a:defRPr sz="1400">
                <a:solidFill>
                  <a:schemeClr val="accent2">
                    <a:satOff val="-17172"/>
                    <a:lumOff val="-11098"/>
                  </a:schemeClr>
                </a:solidFill>
                <a:latin typeface="Century Gothic"/>
                <a:ea typeface="Century Gothic"/>
                <a:cs typeface="Century Gothic"/>
                <a:sym typeface="Century Gothic"/>
              </a:defRPr>
            </a:pPr>
            <a:r>
              <a:t>    {{ bb.rubric.name }}&lt;/a&gt;&lt;/p&gt;</a:t>
            </a:r>
          </a:p>
          <a:p>
            <a:pPr lvl="1" indent="228600" algn="just">
              <a:defRPr sz="1500">
                <a:solidFill>
                  <a:schemeClr val="accent2">
                    <a:satOff val="-17172"/>
                    <a:lumOff val="-11098"/>
                  </a:schemeClr>
                </a:solidFill>
                <a:latin typeface="Century Gothic"/>
                <a:ea typeface="Century Gothic"/>
                <a:cs typeface="Century Gothic"/>
                <a:sym typeface="Century Gothic"/>
              </a:defRPr>
            </a:pPr>
            <a:r>
              <a:t>&lt;р&gt;{{ bb.published|date:"d.m.Y H:i:s" }}&lt;/р&gt;</a:t>
            </a:r>
            <a:endParaRPr>
              <a:solidFill>
                <a:srgbClr val="E8BF6B"/>
              </a:solidFill>
            </a:endParaRPr>
          </a:p>
          <a:p>
            <a:pPr algn="just">
              <a:defRPr sz="1400">
                <a:solidFill>
                  <a:schemeClr val="accent2">
                    <a:satOff val="-17172"/>
                    <a:lumOff val="-11098"/>
                  </a:schemeClr>
                </a:solidFill>
                <a:latin typeface="Century Gothic"/>
                <a:ea typeface="Century Gothic"/>
                <a:cs typeface="Century Gothic"/>
                <a:sym typeface="Century Gothic"/>
              </a:defRPr>
            </a:pPr>
            <a:r>
              <a:t>&lt;/div&gt;</a:t>
            </a:r>
          </a:p>
          <a:p>
            <a:pPr algn="just">
              <a:defRPr sz="1400">
                <a:solidFill>
                  <a:schemeClr val="accent2">
                    <a:satOff val="-17172"/>
                    <a:lumOff val="-11098"/>
                  </a:schemeClr>
                </a:solidFill>
                <a:latin typeface="Century Gothic"/>
                <a:ea typeface="Century Gothic"/>
                <a:cs typeface="Century Gothic"/>
                <a:sym typeface="Century Gothic"/>
              </a:defRPr>
            </a:pPr>
            <a:r>
              <a:t>{% endfor %}</a:t>
            </a:r>
          </a:p>
          <a:p>
            <a:pPr algn="just">
              <a:defRPr sz="1400">
                <a:solidFill>
                  <a:schemeClr val="accent2">
                    <a:satOff val="-17172"/>
                    <a:lumOff val="-11098"/>
                  </a:schemeClr>
                </a:solidFill>
                <a:latin typeface="Century Gothic"/>
                <a:ea typeface="Century Gothic"/>
                <a:cs typeface="Century Gothic"/>
                <a:sym typeface="Century Gothic"/>
              </a:defRPr>
            </a:pPr>
            <a:r>
              <a:t>&lt;/body&gt;</a:t>
            </a:r>
          </a:p>
          <a:p>
            <a:pPr algn="just">
              <a:defRPr sz="1400">
                <a:solidFill>
                  <a:schemeClr val="accent2">
                    <a:satOff val="-17172"/>
                    <a:lumOff val="-11098"/>
                  </a:schemeClr>
                </a:solidFill>
                <a:latin typeface="Century Gothic"/>
                <a:ea typeface="Century Gothic"/>
                <a:cs typeface="Century Gothic"/>
                <a:sym typeface="Century Gothic"/>
              </a:defRPr>
            </a:pPr>
            <a:r>
              <a:t>&lt;/html&gt;</a:t>
            </a:r>
          </a:p>
        </p:txBody>
      </p:sp>
      <p:sp>
        <p:nvSpPr>
          <p:cNvPr id="309" name="Шаблон bboard\index.html"/>
          <p:cNvSpPr txBox="1"/>
          <p:nvPr/>
        </p:nvSpPr>
        <p:spPr>
          <a:xfrm>
            <a:off x="2488800" y="371563"/>
            <a:ext cx="7214400"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Шаблон bboard\index.html </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Административный веб-сайт Django"/>
          <p:cNvSpPr txBox="1"/>
          <p:nvPr/>
        </p:nvSpPr>
        <p:spPr>
          <a:xfrm>
            <a:off x="763953" y="371258"/>
            <a:ext cx="10664076" cy="675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just">
              <a:defRPr sz="3800">
                <a:latin typeface="Century Gothic"/>
                <a:ea typeface="Century Gothic"/>
                <a:cs typeface="Century Gothic"/>
                <a:sym typeface="Century Gothic"/>
              </a:defRPr>
            </a:lvl1pPr>
          </a:lstStyle>
          <a:p>
            <a:pPr/>
            <a:r>
              <a:t>Обратное разрешение интернет-адресов </a:t>
            </a:r>
          </a:p>
        </p:txBody>
      </p:sp>
      <p:sp>
        <p:nvSpPr>
          <p:cNvPr id="312"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980550"/>
            <a:ext cx="11217580" cy="51448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600">
                <a:solidFill>
                  <a:schemeClr val="accent3">
                    <a:lumOff val="-8313"/>
                  </a:schemeClr>
                </a:solidFill>
                <a:latin typeface="Century Gothic"/>
                <a:ea typeface="Century Gothic"/>
                <a:cs typeface="Century Gothic"/>
                <a:sym typeface="Century Gothic"/>
              </a:defRPr>
            </a:pPr>
            <a:r>
              <a:t>&lt;а href=”/bboard/{{ rubric.pk }}/”&gt;{{ rubric.name }}&lt;/a&gt; </a:t>
            </a:r>
          </a:p>
          <a:p>
            <a:pPr algn="just">
              <a:defRPr sz="1600">
                <a:latin typeface="Century Gothic"/>
                <a:ea typeface="Century Gothic"/>
                <a:cs typeface="Century Gothic"/>
                <a:sym typeface="Century Gothic"/>
              </a:defRPr>
            </a:pPr>
            <a:r>
              <a:t>Интернет-адрес целевой страницы, подставляемый в атрибут href тега &lt;а&gt;, здесь формируется явно из префикса bboard и ключа рубрики, и, как мы убедились, все это работает. Но предположим, что мы решили поменять префикс, например, на bulletinboard. Избежать неприятностей такого рода позволяет инструмент Django, называемый обратным разрешением интернет-адресов. Это особый тег шаблонизатора, форми­рующий интернет-адрес на основе имени маршрута, в котором он записан, и набора URL-параметров, если это параметризованный маршрут. Сначала нужно дать маршрутам имена, создав тем самым именованные маршруты.</a:t>
            </a:r>
          </a:p>
          <a:p>
            <a:pPr algn="just">
              <a:defRPr>
                <a:solidFill>
                  <a:schemeClr val="accent2">
                    <a:satOff val="-17172"/>
                    <a:lumOff val="-11098"/>
                  </a:schemeClr>
                </a:solidFill>
                <a:latin typeface="Century Gothic"/>
                <a:ea typeface="Century Gothic"/>
                <a:cs typeface="Century Gothic"/>
                <a:sym typeface="Century Gothic"/>
              </a:defRPr>
            </a:pPr>
            <a:r>
              <a:t>from .views import index, by_rubric</a:t>
            </a:r>
          </a:p>
          <a:p>
            <a:pPr algn="just">
              <a:defRPr>
                <a:solidFill>
                  <a:schemeClr val="accent2">
                    <a:satOff val="-17172"/>
                    <a:lumOff val="-11098"/>
                  </a:schemeClr>
                </a:solidFill>
                <a:latin typeface="Century Gothic"/>
                <a:ea typeface="Century Gothic"/>
                <a:cs typeface="Century Gothic"/>
                <a:sym typeface="Century Gothic"/>
              </a:defRPr>
            </a:pPr>
            <a:r>
              <a:t>urlpatterns = [</a:t>
            </a:r>
          </a:p>
          <a:p>
            <a:pPr algn="just">
              <a:defRPr>
                <a:solidFill>
                  <a:schemeClr val="accent2">
                    <a:satOff val="-17172"/>
                    <a:lumOff val="-11098"/>
                  </a:schemeClr>
                </a:solidFill>
                <a:latin typeface="Century Gothic"/>
                <a:ea typeface="Century Gothic"/>
                <a:cs typeface="Century Gothic"/>
                <a:sym typeface="Century Gothic"/>
              </a:defRPr>
            </a:pPr>
            <a:r>
              <a:t>    path('&lt;int:rubric_id&gt;/', by_rubric, name='by_rubric'),</a:t>
            </a:r>
          </a:p>
          <a:p>
            <a:pPr algn="just">
              <a:defRPr>
                <a:solidFill>
                  <a:schemeClr val="accent2">
                    <a:satOff val="-17172"/>
                    <a:lumOff val="-11098"/>
                  </a:schemeClr>
                </a:solidFill>
                <a:latin typeface="Century Gothic"/>
                <a:ea typeface="Century Gothic"/>
                <a:cs typeface="Century Gothic"/>
                <a:sym typeface="Century Gothic"/>
              </a:defRPr>
            </a:pPr>
            <a:r>
              <a:t>    path('', index, name='index'),</a:t>
            </a:r>
          </a:p>
          <a:p>
            <a:pPr algn="just">
              <a:defRPr>
                <a:solidFill>
                  <a:schemeClr val="accent2">
                    <a:satOff val="-17172"/>
                    <a:lumOff val="-11098"/>
                  </a:schemeClr>
                </a:solidFill>
                <a:latin typeface="Century Gothic"/>
                <a:ea typeface="Century Gothic"/>
                <a:cs typeface="Century Gothic"/>
                <a:sym typeface="Century Gothic"/>
              </a:defRPr>
            </a:pPr>
            <a:r>
              <a:t>]</a:t>
            </a:r>
          </a:p>
          <a:p>
            <a:pPr algn="just">
              <a:defRPr sz="1600">
                <a:latin typeface="Century Gothic"/>
                <a:ea typeface="Century Gothic"/>
                <a:cs typeface="Century Gothic"/>
                <a:sym typeface="Century Gothic"/>
              </a:defRPr>
            </a:pPr>
            <a:r>
              <a:t>Далее следует вставить в код гиперссылок теги шаблонизатора url, которые и вы­полняют обратное разрешение интернет-адресов. Откроем шаблон bboard\index.html</a:t>
            </a:r>
          </a:p>
          <a:p>
            <a:pPr algn="just">
              <a:defRPr sz="1600">
                <a:latin typeface="Century Gothic"/>
                <a:ea typeface="Century Gothic"/>
                <a:cs typeface="Century Gothic"/>
                <a:sym typeface="Century Gothic"/>
              </a:defRPr>
            </a:pPr>
          </a:p>
          <a:p>
            <a:pPr algn="just">
              <a:defRPr>
                <a:solidFill>
                  <a:schemeClr val="accent2">
                    <a:satOff val="-17172"/>
                    <a:lumOff val="-11098"/>
                  </a:schemeClr>
                </a:solidFill>
                <a:latin typeface="Century Gothic"/>
                <a:ea typeface="Century Gothic"/>
                <a:cs typeface="Century Gothic"/>
                <a:sym typeface="Century Gothic"/>
              </a:defRPr>
            </a:pPr>
            <a:r>
              <a:t>&lt;а href="/bboard/{{ rubric.pk }}/"&gt;</a:t>
            </a:r>
          </a:p>
          <a:p>
            <a:pPr algn="just">
              <a:defRPr>
                <a:latin typeface="Century Gothic"/>
                <a:ea typeface="Century Gothic"/>
                <a:cs typeface="Century Gothic"/>
                <a:sym typeface="Century Gothic"/>
              </a:defRPr>
            </a:pPr>
            <a:r>
              <a:t>и заменим его на:</a:t>
            </a:r>
          </a:p>
          <a:p>
            <a:pPr algn="just">
              <a:defRPr>
                <a:solidFill>
                  <a:schemeClr val="accent2">
                    <a:satOff val="-17172"/>
                    <a:lumOff val="-11098"/>
                  </a:schemeClr>
                </a:solidFill>
                <a:latin typeface="Century Gothic"/>
                <a:ea typeface="Century Gothic"/>
                <a:cs typeface="Century Gothic"/>
                <a:sym typeface="Century Gothic"/>
              </a:defRPr>
            </a:pPr>
            <a:r>
              <a:t>&lt;а href="{% url 'by_rubric' rubric.pk %}”&gt;</a:t>
            </a:r>
          </a:p>
        </p:txBody>
      </p:sp>
      <p:sp>
        <p:nvSpPr>
          <p:cNvPr id="313" name="&lt;а href=&quot;/bboard/&quot;&gt;…"/>
          <p:cNvSpPr txBox="1"/>
          <p:nvPr/>
        </p:nvSpPr>
        <p:spPr>
          <a:xfrm>
            <a:off x="7420029" y="5175853"/>
            <a:ext cx="2991774" cy="929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just">
              <a:defRPr>
                <a:solidFill>
                  <a:schemeClr val="accent2">
                    <a:satOff val="-17172"/>
                    <a:lumOff val="-11098"/>
                  </a:schemeClr>
                </a:solidFill>
                <a:latin typeface="Century Gothic"/>
                <a:ea typeface="Century Gothic"/>
                <a:cs typeface="Century Gothic"/>
                <a:sym typeface="Century Gothic"/>
              </a:defRPr>
            </a:pPr>
            <a:r>
              <a:t>&lt;а href="/bboard/"&gt;</a:t>
            </a:r>
          </a:p>
          <a:p>
            <a:pPr algn="just">
              <a:defRPr>
                <a:latin typeface="Century Gothic"/>
                <a:ea typeface="Century Gothic"/>
                <a:cs typeface="Century Gothic"/>
                <a:sym typeface="Century Gothic"/>
              </a:defRPr>
            </a:pPr>
            <a:r>
              <a:t>Заменим его на:</a:t>
            </a:r>
          </a:p>
          <a:p>
            <a:pPr algn="just">
              <a:defRPr>
                <a:solidFill>
                  <a:schemeClr val="accent2">
                    <a:satOff val="-17172"/>
                    <a:lumOff val="-11098"/>
                  </a:schemeClr>
                </a:solidFill>
                <a:latin typeface="Century Gothic"/>
                <a:ea typeface="Century Gothic"/>
                <a:cs typeface="Century Gothic"/>
                <a:sym typeface="Century Gothic"/>
              </a:defRPr>
            </a:pPr>
            <a:r>
              <a:t>&lt;а href="{% url ’index' %}"&gt;</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Административный веб-сайт Django"/>
          <p:cNvSpPr txBox="1"/>
          <p:nvPr/>
        </p:nvSpPr>
        <p:spPr>
          <a:xfrm>
            <a:off x="2188545" y="371258"/>
            <a:ext cx="7814897" cy="675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just">
              <a:defRPr sz="3800">
                <a:latin typeface="Century Gothic"/>
                <a:ea typeface="Century Gothic"/>
                <a:cs typeface="Century Gothic"/>
                <a:sym typeface="Century Gothic"/>
              </a:defRPr>
            </a:lvl1pPr>
          </a:lstStyle>
          <a:p>
            <a:pPr/>
            <a:r>
              <a:t>Формы, связанные с моделями</a:t>
            </a:r>
          </a:p>
        </p:txBody>
      </p:sp>
      <p:sp>
        <p:nvSpPr>
          <p:cNvPr id="320"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1466175"/>
            <a:ext cx="11217580" cy="39074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600">
                <a:latin typeface="Century Gothic"/>
                <a:ea typeface="Century Gothic"/>
                <a:cs typeface="Century Gothic"/>
                <a:sym typeface="Century Gothic"/>
              </a:defRPr>
            </a:pPr>
            <a:r>
              <a:t>Для ввода данных Django предоставляет формы — объекты, "умеющие" выводить на страницу веб-формы с необходимыми элементами управления и проверять зане­сенные в них данные на корректность. А форма, связанная с моделью, даже может самостоятельно сохранить данные в базе.Создадим форму, связанную с моделью bb и служащую для ввода новых объявле­ний. Дадим ее классу имя </a:t>
            </a:r>
            <a:r>
              <a:rPr>
                <a:solidFill>
                  <a:schemeClr val="accent3">
                    <a:lumOff val="-8313"/>
                  </a:schemeClr>
                </a:solidFill>
              </a:rPr>
              <a:t>BbForm</a:t>
            </a:r>
            <a:r>
              <a:t>. Создадим в </a:t>
            </a:r>
            <a:r>
              <a:rPr>
                <a:solidFill>
                  <a:schemeClr val="accent3">
                    <a:lumOff val="-8313"/>
                  </a:schemeClr>
                </a:solidFill>
              </a:rPr>
              <a:t>пакете приложения</a:t>
            </a:r>
            <a:r>
              <a:t> bboard модуль </a:t>
            </a:r>
            <a:r>
              <a:rPr>
                <a:solidFill>
                  <a:schemeClr val="accent3">
                    <a:lumOff val="-8313"/>
                  </a:schemeClr>
                </a:solidFill>
              </a:rPr>
              <a:t>forms.py</a:t>
            </a:r>
            <a:r>
              <a:t> </a:t>
            </a:r>
          </a:p>
          <a:p>
            <a:pPr algn="just">
              <a:defRPr sz="1600">
                <a:solidFill>
                  <a:schemeClr val="accent2">
                    <a:satOff val="-17172"/>
                    <a:lumOff val="-11098"/>
                  </a:schemeClr>
                </a:solidFill>
                <a:latin typeface="Century Gothic"/>
                <a:ea typeface="Century Gothic"/>
                <a:cs typeface="Century Gothic"/>
                <a:sym typeface="Century Gothic"/>
              </a:defRPr>
            </a:pPr>
            <a:r>
              <a:t>from django.forms import ModelForm</a:t>
            </a:r>
          </a:p>
          <a:p>
            <a:pPr algn="just">
              <a:defRPr sz="1600">
                <a:solidFill>
                  <a:schemeClr val="accent2">
                    <a:satOff val="-17172"/>
                    <a:lumOff val="-11098"/>
                  </a:schemeClr>
                </a:solidFill>
                <a:latin typeface="Century Gothic"/>
                <a:ea typeface="Century Gothic"/>
                <a:cs typeface="Century Gothic"/>
                <a:sym typeface="Century Gothic"/>
              </a:defRPr>
            </a:pPr>
            <a:r>
              <a:t>from .models import Bb</a:t>
            </a:r>
          </a:p>
          <a:p>
            <a:pPr algn="just">
              <a:defRPr sz="1600">
                <a:solidFill>
                  <a:schemeClr val="accent2">
                    <a:satOff val="-17172"/>
                    <a:lumOff val="-11098"/>
                  </a:schemeClr>
                </a:solidFill>
                <a:latin typeface="Century Gothic"/>
                <a:ea typeface="Century Gothic"/>
                <a:cs typeface="Century Gothic"/>
                <a:sym typeface="Century Gothic"/>
              </a:defRPr>
            </a:pPr>
            <a:r>
              <a:t>class BbForm(ModelForm):</a:t>
            </a:r>
          </a:p>
          <a:p>
            <a:pPr algn="just">
              <a:defRPr sz="1600">
                <a:solidFill>
                  <a:schemeClr val="accent2">
                    <a:satOff val="-17172"/>
                    <a:lumOff val="-11098"/>
                  </a:schemeClr>
                </a:solidFill>
                <a:latin typeface="Century Gothic"/>
                <a:ea typeface="Century Gothic"/>
                <a:cs typeface="Century Gothic"/>
                <a:sym typeface="Century Gothic"/>
              </a:defRPr>
            </a:pPr>
            <a:r>
              <a:t>    class Meta:</a:t>
            </a:r>
          </a:p>
          <a:p>
            <a:pPr algn="just">
              <a:defRPr sz="1600">
                <a:solidFill>
                  <a:schemeClr val="accent2">
                    <a:satOff val="-17172"/>
                    <a:lumOff val="-11098"/>
                  </a:schemeClr>
                </a:solidFill>
                <a:latin typeface="Century Gothic"/>
                <a:ea typeface="Century Gothic"/>
                <a:cs typeface="Century Gothic"/>
                <a:sym typeface="Century Gothic"/>
              </a:defRPr>
            </a:pPr>
            <a:r>
              <a:t>        model = Bb</a:t>
            </a:r>
          </a:p>
          <a:p>
            <a:pPr algn="just">
              <a:defRPr sz="1600">
                <a:solidFill>
                  <a:schemeClr val="accent2">
                    <a:satOff val="-17172"/>
                    <a:lumOff val="-11098"/>
                  </a:schemeClr>
                </a:solidFill>
                <a:latin typeface="Century Gothic"/>
                <a:ea typeface="Century Gothic"/>
                <a:cs typeface="Century Gothic"/>
                <a:sym typeface="Century Gothic"/>
              </a:defRPr>
            </a:pPr>
            <a:r>
              <a:t>        fields = ('title', 'content', 'price', ‘rubric')</a:t>
            </a:r>
          </a:p>
          <a:p>
            <a:pPr algn="just">
              <a:defRPr sz="1600">
                <a:latin typeface="Century Gothic"/>
                <a:ea typeface="Century Gothic"/>
                <a:cs typeface="Century Gothic"/>
                <a:sym typeface="Century Gothic"/>
              </a:defRPr>
            </a:pPr>
            <a:r>
              <a:t>Класс формы, связанной c моделью, является производным от класса ModelForm из модуля django.forms. Во вложенном классе Meta указываются параметры формы: класс модели, с которой она связана (атрибут класса model), и последовательность из имен полей модели, которые должны присутствовать в форме (атрибут класса fields). </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Административный веб-сайт Django"/>
          <p:cNvSpPr txBox="1"/>
          <p:nvPr/>
        </p:nvSpPr>
        <p:spPr>
          <a:xfrm>
            <a:off x="3323352" y="382960"/>
            <a:ext cx="5545293"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Контроллеры-классы</a:t>
            </a:r>
          </a:p>
        </p:txBody>
      </p:sp>
      <p:sp>
        <p:nvSpPr>
          <p:cNvPr id="323"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1198524"/>
            <a:ext cx="11217580" cy="49416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600">
                <a:latin typeface="Century Gothic"/>
                <a:ea typeface="Century Gothic"/>
                <a:cs typeface="Century Gothic"/>
                <a:sym typeface="Century Gothic"/>
              </a:defRPr>
            </a:pPr>
            <a:r>
              <a:t>Обрабатывать формы, связанные с моделью, можно в контроллерах-функциях. Но лучше использовать высокоуровневый контроллер-класс, который сам выполнит большую часть действий по выводу и обработке формы. </a:t>
            </a:r>
            <a:endParaRPr>
              <a:latin typeface="Times Roman"/>
              <a:ea typeface="Times Roman"/>
              <a:cs typeface="Times Roman"/>
              <a:sym typeface="Times Roman"/>
            </a:endParaRPr>
          </a:p>
          <a:p>
            <a:pPr algn="just">
              <a:defRPr sz="1600">
                <a:latin typeface="Century Gothic"/>
                <a:ea typeface="Century Gothic"/>
                <a:cs typeface="Century Gothic"/>
                <a:sym typeface="Century Gothic"/>
              </a:defRPr>
            </a:pPr>
            <a:r>
              <a:t>Наш первый контроллер-класс будет носить имя BbCreateView. Его мы объявим в модуле </a:t>
            </a:r>
            <a:r>
              <a:rPr>
                <a:solidFill>
                  <a:schemeClr val="accent3">
                    <a:lumOff val="-8313"/>
                  </a:schemeClr>
                </a:solidFill>
              </a:rPr>
              <a:t>views.py</a:t>
            </a:r>
            <a:r>
              <a:t> </a:t>
            </a:r>
            <a:r>
              <a:rPr>
                <a:solidFill>
                  <a:schemeClr val="accent3">
                    <a:lumOff val="-8313"/>
                  </a:schemeClr>
                </a:solidFill>
              </a:rPr>
              <a:t>пакета приложения</a:t>
            </a:r>
            <a:r>
              <a:t>. </a:t>
            </a:r>
            <a:endParaRPr>
              <a:latin typeface="Times Roman"/>
              <a:ea typeface="Times Roman"/>
              <a:cs typeface="Times Roman"/>
              <a:sym typeface="Times Roman"/>
            </a:endParaRPr>
          </a:p>
          <a:p>
            <a:pPr algn="just">
              <a:defRPr sz="1600">
                <a:solidFill>
                  <a:schemeClr val="accent2">
                    <a:satOff val="-17172"/>
                    <a:lumOff val="-11098"/>
                  </a:schemeClr>
                </a:solidFill>
                <a:latin typeface="Century Gothic"/>
                <a:ea typeface="Century Gothic"/>
                <a:cs typeface="Century Gothic"/>
                <a:sym typeface="Century Gothic"/>
              </a:defRPr>
            </a:pPr>
            <a:r>
              <a:t>from django.views.generic.edit import CreateView</a:t>
            </a:r>
          </a:p>
          <a:p>
            <a:pPr algn="just">
              <a:defRPr sz="1600">
                <a:solidFill>
                  <a:schemeClr val="accent2">
                    <a:satOff val="-17172"/>
                    <a:lumOff val="-11098"/>
                  </a:schemeClr>
                </a:solidFill>
                <a:latin typeface="Century Gothic"/>
                <a:ea typeface="Century Gothic"/>
                <a:cs typeface="Century Gothic"/>
                <a:sym typeface="Century Gothic"/>
              </a:defRPr>
            </a:pPr>
            <a:r>
              <a:t>from .forms import BbForm</a:t>
            </a:r>
          </a:p>
          <a:p>
            <a:pPr algn="just">
              <a:defRPr sz="1600">
                <a:solidFill>
                  <a:schemeClr val="accent2">
                    <a:satOff val="-17172"/>
                    <a:lumOff val="-11098"/>
                  </a:schemeClr>
                </a:solidFill>
                <a:latin typeface="Century Gothic"/>
                <a:ea typeface="Century Gothic"/>
                <a:cs typeface="Century Gothic"/>
                <a:sym typeface="Century Gothic"/>
              </a:defRPr>
            </a:pPr>
            <a:r>
              <a:t>class BbCreateView(CreateView):</a:t>
            </a:r>
          </a:p>
          <a:p>
            <a:pPr algn="just">
              <a:defRPr sz="1600">
                <a:solidFill>
                  <a:schemeClr val="accent2">
                    <a:satOff val="-17172"/>
                    <a:lumOff val="-11098"/>
                  </a:schemeClr>
                </a:solidFill>
                <a:latin typeface="Century Gothic"/>
                <a:ea typeface="Century Gothic"/>
                <a:cs typeface="Century Gothic"/>
                <a:sym typeface="Century Gothic"/>
              </a:defRPr>
            </a:pPr>
            <a:r>
              <a:t>    template_name = 'bboard/create.html'</a:t>
            </a:r>
          </a:p>
          <a:p>
            <a:pPr algn="just">
              <a:defRPr sz="1600">
                <a:solidFill>
                  <a:schemeClr val="accent2">
                    <a:satOff val="-17172"/>
                    <a:lumOff val="-11098"/>
                  </a:schemeClr>
                </a:solidFill>
                <a:latin typeface="Century Gothic"/>
                <a:ea typeface="Century Gothic"/>
                <a:cs typeface="Century Gothic"/>
                <a:sym typeface="Century Gothic"/>
              </a:defRPr>
            </a:pPr>
            <a:r>
              <a:t>    form_class = BbForm</a:t>
            </a:r>
          </a:p>
          <a:p>
            <a:pPr algn="just">
              <a:defRPr sz="1600">
                <a:solidFill>
                  <a:schemeClr val="accent2">
                    <a:satOff val="-17172"/>
                    <a:lumOff val="-11098"/>
                  </a:schemeClr>
                </a:solidFill>
                <a:latin typeface="Century Gothic"/>
                <a:ea typeface="Century Gothic"/>
                <a:cs typeface="Century Gothic"/>
                <a:sym typeface="Century Gothic"/>
              </a:defRPr>
            </a:pPr>
            <a:r>
              <a:t>    success_url = '/bboard/'</a:t>
            </a:r>
          </a:p>
          <a:p>
            <a:pPr algn="just">
              <a:defRPr sz="1600">
                <a:solidFill>
                  <a:schemeClr val="accent2">
                    <a:satOff val="-17172"/>
                    <a:lumOff val="-11098"/>
                  </a:schemeClr>
                </a:solidFill>
                <a:latin typeface="Century Gothic"/>
                <a:ea typeface="Century Gothic"/>
                <a:cs typeface="Century Gothic"/>
                <a:sym typeface="Century Gothic"/>
              </a:defRPr>
            </a:pPr>
            <a:r>
              <a:t>    def get_context_data(self, **kwargs):</a:t>
            </a:r>
          </a:p>
          <a:p>
            <a:pPr algn="just">
              <a:defRPr sz="1600">
                <a:solidFill>
                  <a:schemeClr val="accent2">
                    <a:satOff val="-17172"/>
                    <a:lumOff val="-11098"/>
                  </a:schemeClr>
                </a:solidFill>
                <a:latin typeface="Century Gothic"/>
                <a:ea typeface="Century Gothic"/>
                <a:cs typeface="Century Gothic"/>
                <a:sym typeface="Century Gothic"/>
              </a:defRPr>
            </a:pPr>
            <a:r>
              <a:t>        context = super().get_context_data(**kwargs)</a:t>
            </a:r>
          </a:p>
          <a:p>
            <a:pPr algn="just">
              <a:defRPr sz="1600">
                <a:solidFill>
                  <a:schemeClr val="accent2">
                    <a:satOff val="-17172"/>
                    <a:lumOff val="-11098"/>
                  </a:schemeClr>
                </a:solidFill>
                <a:latin typeface="Century Gothic"/>
                <a:ea typeface="Century Gothic"/>
                <a:cs typeface="Century Gothic"/>
                <a:sym typeface="Century Gothic"/>
              </a:defRPr>
            </a:pPr>
            <a:r>
              <a:t>        context['rubrics'] = Rubric.objects.all()</a:t>
            </a:r>
          </a:p>
          <a:p>
            <a:pPr algn="just">
              <a:defRPr sz="1600">
                <a:solidFill>
                  <a:schemeClr val="accent2">
                    <a:satOff val="-17172"/>
                    <a:lumOff val="-11098"/>
                  </a:schemeClr>
                </a:solidFill>
                <a:latin typeface="Century Gothic"/>
                <a:ea typeface="Century Gothic"/>
                <a:cs typeface="Century Gothic"/>
                <a:sym typeface="Century Gothic"/>
              </a:defRPr>
            </a:pPr>
            <a:r>
              <a:t>        return context</a:t>
            </a:r>
          </a:p>
          <a:p>
            <a:pPr algn="just">
              <a:defRPr sz="1600">
                <a:latin typeface="Century Gothic"/>
                <a:ea typeface="Century Gothic"/>
                <a:cs typeface="Century Gothic"/>
                <a:sym typeface="Century Gothic"/>
              </a:defRPr>
            </a:pPr>
            <a:r>
              <a:t>Контроллер-класс мы сделали производным от класса </a:t>
            </a:r>
            <a:r>
              <a:rPr>
                <a:solidFill>
                  <a:schemeClr val="accent3">
                    <a:lumOff val="-8313"/>
                  </a:schemeClr>
                </a:solidFill>
              </a:rPr>
              <a:t>createview</a:t>
            </a:r>
            <a:r>
              <a:t> из модуля </a:t>
            </a:r>
            <a:r>
              <a:rPr>
                <a:solidFill>
                  <a:schemeClr val="accent3">
                    <a:lumOff val="-8313"/>
                  </a:schemeClr>
                </a:solidFill>
              </a:rPr>
              <a:t>django.views.generic.edit</a:t>
            </a:r>
            <a:r>
              <a:t>. Базовый класс "знает", как создать форму, вывести на экран страницу с применением указанного шаблона, получить занесенные в форму данные, проверить их, сохранить в новой записи модели и перенаправить пользова­теля в случае успеха на заданный интернет-адрес. </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Административный веб-сайт Django"/>
          <p:cNvSpPr txBox="1"/>
          <p:nvPr/>
        </p:nvSpPr>
        <p:spPr>
          <a:xfrm>
            <a:off x="2326075" y="359556"/>
            <a:ext cx="7539838"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Шаблон bboard\create.html </a:t>
            </a:r>
          </a:p>
        </p:txBody>
      </p:sp>
      <p:sp>
        <p:nvSpPr>
          <p:cNvPr id="326"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449988"/>
            <a:ext cx="11217580" cy="589583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400">
                <a:solidFill>
                  <a:schemeClr val="accent2">
                    <a:satOff val="-17172"/>
                    <a:lumOff val="-11098"/>
                  </a:schemeClr>
                </a:solidFill>
                <a:latin typeface="Century Gothic"/>
                <a:ea typeface="Century Gothic"/>
                <a:cs typeface="Century Gothic"/>
                <a:sym typeface="Century Gothic"/>
              </a:defRPr>
            </a:pPr>
            <a:r>
              <a:t>&lt;!DOCTYPE html&gt;</a:t>
            </a:r>
          </a:p>
          <a:p>
            <a:pPr algn="just">
              <a:defRPr sz="1400">
                <a:solidFill>
                  <a:schemeClr val="accent2">
                    <a:satOff val="-17172"/>
                    <a:lumOff val="-11098"/>
                  </a:schemeClr>
                </a:solidFill>
                <a:latin typeface="Century Gothic"/>
                <a:ea typeface="Century Gothic"/>
                <a:cs typeface="Century Gothic"/>
                <a:sym typeface="Century Gothic"/>
              </a:defRPr>
            </a:pPr>
            <a:r>
              <a:t>&lt;html&gt;</a:t>
            </a:r>
          </a:p>
          <a:p>
            <a:pPr algn="just">
              <a:defRPr sz="1400">
                <a:solidFill>
                  <a:schemeClr val="accent2">
                    <a:satOff val="-17172"/>
                    <a:lumOff val="-11098"/>
                  </a:schemeClr>
                </a:solidFill>
                <a:latin typeface="Century Gothic"/>
                <a:ea typeface="Century Gothic"/>
                <a:cs typeface="Century Gothic"/>
                <a:sym typeface="Century Gothic"/>
              </a:defRPr>
            </a:pPr>
            <a:r>
              <a:t>&lt;head&gt;</a:t>
            </a:r>
          </a:p>
          <a:p>
            <a:pPr algn="just">
              <a:defRPr sz="1400">
                <a:solidFill>
                  <a:schemeClr val="accent2">
                    <a:satOff val="-17172"/>
                    <a:lumOff val="-11098"/>
                  </a:schemeClr>
                </a:solidFill>
                <a:latin typeface="Century Gothic"/>
                <a:ea typeface="Century Gothic"/>
                <a:cs typeface="Century Gothic"/>
                <a:sym typeface="Century Gothic"/>
              </a:defRPr>
            </a:pPr>
            <a:r>
              <a:t>    &lt;meta charset="UTF-8"&gt;</a:t>
            </a:r>
          </a:p>
          <a:p>
            <a:pPr algn="just">
              <a:defRPr sz="1400">
                <a:solidFill>
                  <a:schemeClr val="accent2">
                    <a:satOff val="-17172"/>
                    <a:lumOff val="-11098"/>
                  </a:schemeClr>
                </a:solidFill>
                <a:latin typeface="Century Gothic"/>
                <a:ea typeface="Century Gothic"/>
                <a:cs typeface="Century Gothic"/>
                <a:sym typeface="Century Gothic"/>
              </a:defRPr>
            </a:pPr>
            <a:r>
              <a:t>    &lt;title&gt; {{current rubric.name}} Объявления :: Доска Объявлений&lt;/title&gt;</a:t>
            </a:r>
          </a:p>
          <a:p>
            <a:pPr algn="just">
              <a:defRPr sz="1400">
                <a:solidFill>
                  <a:schemeClr val="accent2">
                    <a:satOff val="-17172"/>
                    <a:lumOff val="-11098"/>
                  </a:schemeClr>
                </a:solidFill>
                <a:latin typeface="Century Gothic"/>
                <a:ea typeface="Century Gothic"/>
                <a:cs typeface="Century Gothic"/>
                <a:sym typeface="Century Gothic"/>
              </a:defRPr>
            </a:pPr>
            <a:r>
              <a:t>&lt;/head&gt;</a:t>
            </a:r>
          </a:p>
          <a:p>
            <a:pPr algn="just">
              <a:defRPr sz="1400">
                <a:solidFill>
                  <a:schemeClr val="accent2">
                    <a:satOff val="-17172"/>
                    <a:lumOff val="-11098"/>
                  </a:schemeClr>
                </a:solidFill>
                <a:latin typeface="Century Gothic"/>
                <a:ea typeface="Century Gothic"/>
                <a:cs typeface="Century Gothic"/>
                <a:sym typeface="Century Gothic"/>
              </a:defRPr>
            </a:pPr>
            <a:r>
              <a:t>&lt;body&gt;</a:t>
            </a:r>
          </a:p>
          <a:p>
            <a:pPr algn="just">
              <a:defRPr sz="1400">
                <a:solidFill>
                  <a:schemeClr val="accent2">
                    <a:satOff val="-17172"/>
                    <a:lumOff val="-11098"/>
                  </a:schemeClr>
                </a:solidFill>
                <a:latin typeface="Century Gothic"/>
                <a:ea typeface="Century Gothic"/>
                <a:cs typeface="Century Gothic"/>
                <a:sym typeface="Century Gothic"/>
              </a:defRPr>
            </a:pPr>
            <a:r>
              <a:t>    &lt;h1&gt;Добавление объявления&lt;/h1&gt;</a:t>
            </a:r>
          </a:p>
          <a:p>
            <a:pPr algn="just">
              <a:defRPr sz="1400">
                <a:solidFill>
                  <a:schemeClr val="accent2">
                    <a:satOff val="-17172"/>
                    <a:lumOff val="-11098"/>
                  </a:schemeClr>
                </a:solidFill>
                <a:latin typeface="Century Gothic"/>
                <a:ea typeface="Century Gothic"/>
                <a:cs typeface="Century Gothic"/>
                <a:sym typeface="Century Gothic"/>
              </a:defRPr>
            </a:pPr>
            <a:r>
              <a:t>&lt;div&gt;</a:t>
            </a:r>
          </a:p>
          <a:p>
            <a:pPr algn="just">
              <a:defRPr sz="1400">
                <a:solidFill>
                  <a:schemeClr val="accent2">
                    <a:satOff val="-17172"/>
                    <a:lumOff val="-11098"/>
                  </a:schemeClr>
                </a:solidFill>
                <a:latin typeface="Century Gothic"/>
                <a:ea typeface="Century Gothic"/>
                <a:cs typeface="Century Gothic"/>
                <a:sym typeface="Century Gothic"/>
              </a:defRPr>
            </a:pPr>
            <a:r>
              <a:t>    &lt;a href="{% url 'index' %}"&gt;Главная&lt;/a&gt;</a:t>
            </a:r>
          </a:p>
          <a:p>
            <a:pPr algn="just">
              <a:defRPr sz="1400">
                <a:solidFill>
                  <a:schemeClr val="accent2">
                    <a:satOff val="-17172"/>
                    <a:lumOff val="-11098"/>
                  </a:schemeClr>
                </a:solidFill>
                <a:latin typeface="Century Gothic"/>
                <a:ea typeface="Century Gothic"/>
                <a:cs typeface="Century Gothic"/>
                <a:sym typeface="Century Gothic"/>
              </a:defRPr>
            </a:pPr>
            <a:r>
              <a:t>    {% for rubric in rubrics %}</a:t>
            </a:r>
          </a:p>
          <a:p>
            <a:pPr algn="just">
              <a:defRPr sz="1400">
                <a:solidFill>
                  <a:schemeClr val="accent2">
                    <a:satOff val="-17172"/>
                    <a:lumOff val="-11098"/>
                  </a:schemeClr>
                </a:solidFill>
                <a:latin typeface="Century Gothic"/>
                <a:ea typeface="Century Gothic"/>
                <a:cs typeface="Century Gothic"/>
                <a:sym typeface="Century Gothic"/>
              </a:defRPr>
            </a:pPr>
            <a:r>
              <a:t>    &lt;a href="{% url 'by_rubric' rubric.pk %}"&gt;&lt;/a&gt;</a:t>
            </a:r>
          </a:p>
          <a:p>
            <a:pPr algn="just">
              <a:defRPr sz="1400">
                <a:solidFill>
                  <a:schemeClr val="accent2">
                    <a:satOff val="-17172"/>
                    <a:lumOff val="-11098"/>
                  </a:schemeClr>
                </a:solidFill>
                <a:latin typeface="Century Gothic"/>
                <a:ea typeface="Century Gothic"/>
                <a:cs typeface="Century Gothic"/>
                <a:sym typeface="Century Gothic"/>
              </a:defRPr>
            </a:pPr>
            <a:r>
              <a:t>    {% endfor %}</a:t>
            </a:r>
          </a:p>
          <a:p>
            <a:pPr algn="just">
              <a:defRPr sz="1400">
                <a:solidFill>
                  <a:schemeClr val="accent2">
                    <a:satOff val="-17172"/>
                    <a:lumOff val="-11098"/>
                  </a:schemeClr>
                </a:solidFill>
                <a:latin typeface="Century Gothic"/>
                <a:ea typeface="Century Gothic"/>
                <a:cs typeface="Century Gothic"/>
                <a:sym typeface="Century Gothic"/>
              </a:defRPr>
            </a:pPr>
          </a:p>
          <a:p>
            <a:pPr algn="just">
              <a:defRPr sz="1400">
                <a:solidFill>
                  <a:schemeClr val="accent2">
                    <a:satOff val="-17172"/>
                    <a:lumOff val="-11098"/>
                  </a:schemeClr>
                </a:solidFill>
                <a:latin typeface="Century Gothic"/>
                <a:ea typeface="Century Gothic"/>
                <a:cs typeface="Century Gothic"/>
                <a:sym typeface="Century Gothic"/>
              </a:defRPr>
            </a:pPr>
            <a:r>
              <a:t>&lt;/div&gt;</a:t>
            </a:r>
          </a:p>
          <a:p>
            <a:pPr algn="just">
              <a:defRPr sz="1400">
                <a:solidFill>
                  <a:schemeClr val="accent2">
                    <a:satOff val="-17172"/>
                    <a:lumOff val="-11098"/>
                  </a:schemeClr>
                </a:solidFill>
                <a:latin typeface="Century Gothic"/>
                <a:ea typeface="Century Gothic"/>
                <a:cs typeface="Century Gothic"/>
                <a:sym typeface="Century Gothic"/>
              </a:defRPr>
            </a:pPr>
            <a:r>
              <a:t>&lt;form method="post"&gt;</a:t>
            </a:r>
          </a:p>
          <a:p>
            <a:pPr algn="just">
              <a:defRPr sz="1400">
                <a:solidFill>
                  <a:schemeClr val="accent2">
                    <a:satOff val="-17172"/>
                    <a:lumOff val="-11098"/>
                  </a:schemeClr>
                </a:solidFill>
                <a:latin typeface="Century Gothic"/>
                <a:ea typeface="Century Gothic"/>
                <a:cs typeface="Century Gothic"/>
                <a:sym typeface="Century Gothic"/>
              </a:defRPr>
            </a:pPr>
            <a:r>
              <a:t>    {% csrf_token %}</a:t>
            </a:r>
          </a:p>
          <a:p>
            <a:pPr algn="just">
              <a:defRPr sz="1400">
                <a:solidFill>
                  <a:schemeClr val="accent2">
                    <a:satOff val="-17172"/>
                    <a:lumOff val="-11098"/>
                  </a:schemeClr>
                </a:solidFill>
                <a:latin typeface="Century Gothic"/>
                <a:ea typeface="Century Gothic"/>
                <a:cs typeface="Century Gothic"/>
                <a:sym typeface="Century Gothic"/>
              </a:defRPr>
            </a:pPr>
            <a:r>
              <a:t>    {{form.as_p}}</a:t>
            </a:r>
          </a:p>
          <a:p>
            <a:pPr algn="just">
              <a:defRPr sz="1400">
                <a:solidFill>
                  <a:schemeClr val="accent2">
                    <a:satOff val="-17172"/>
                    <a:lumOff val="-11098"/>
                  </a:schemeClr>
                </a:solidFill>
                <a:latin typeface="Century Gothic"/>
                <a:ea typeface="Century Gothic"/>
                <a:cs typeface="Century Gothic"/>
                <a:sym typeface="Century Gothic"/>
              </a:defRPr>
            </a:pPr>
            <a:r>
              <a:t>    &lt;input type="submit" value="Добавить"&gt;</a:t>
            </a:r>
          </a:p>
          <a:p>
            <a:pPr algn="just">
              <a:defRPr sz="1400">
                <a:solidFill>
                  <a:schemeClr val="accent2">
                    <a:satOff val="-17172"/>
                    <a:lumOff val="-11098"/>
                  </a:schemeClr>
                </a:solidFill>
                <a:latin typeface="Century Gothic"/>
                <a:ea typeface="Century Gothic"/>
                <a:cs typeface="Century Gothic"/>
                <a:sym typeface="Century Gothic"/>
              </a:defRPr>
            </a:pPr>
            <a:r>
              <a:t>&lt;/form&gt;</a:t>
            </a:r>
          </a:p>
          <a:p>
            <a:pPr algn="just">
              <a:defRPr sz="1400">
                <a:solidFill>
                  <a:schemeClr val="accent2">
                    <a:satOff val="-17172"/>
                    <a:lumOff val="-11098"/>
                  </a:schemeClr>
                </a:solidFill>
                <a:latin typeface="Century Gothic"/>
                <a:ea typeface="Century Gothic"/>
                <a:cs typeface="Century Gothic"/>
                <a:sym typeface="Century Gothic"/>
              </a:defRPr>
            </a:pPr>
            <a:r>
              <a:t>&lt;/body&gt;</a:t>
            </a:r>
          </a:p>
          <a:p>
            <a:pPr algn="just">
              <a:defRPr sz="1400">
                <a:solidFill>
                  <a:schemeClr val="accent2">
                    <a:satOff val="-17172"/>
                    <a:lumOff val="-11098"/>
                  </a:schemeClr>
                </a:solidFill>
                <a:latin typeface="Century Gothic"/>
                <a:ea typeface="Century Gothic"/>
                <a:cs typeface="Century Gothic"/>
                <a:sym typeface="Century Gothic"/>
              </a:defRPr>
            </a:pPr>
            <a:r>
              <a:t>&lt;/html&gt;</a:t>
            </a:r>
          </a:p>
          <a:p>
            <a:pPr algn="just">
              <a:defRPr sz="1400">
                <a:latin typeface="Century Gothic"/>
                <a:ea typeface="Century Gothic"/>
                <a:cs typeface="Century Gothic"/>
                <a:sym typeface="Century Gothic"/>
              </a:defRPr>
            </a:pPr>
            <a:r>
              <a:t>Д</a:t>
            </a:r>
            <a:r>
              <a:rPr sz="1600"/>
              <a:t>ля вывода формы, элементы управления которой находятся на отдельных абза­цах, применяется метод as p () класса формы;  метод </a:t>
            </a:r>
            <a:r>
              <a:rPr sz="1600">
                <a:latin typeface="Courier New"/>
                <a:ea typeface="Courier New"/>
                <a:cs typeface="Courier New"/>
                <a:sym typeface="Courier New"/>
              </a:rPr>
              <a:t>as_р() </a:t>
            </a:r>
            <a:r>
              <a:rPr sz="1600"/>
              <a:t>генерирует только код, создающий элементы управления. Тег </a:t>
            </a:r>
            <a:r>
              <a:rPr sz="1600">
                <a:latin typeface="Courier New"/>
                <a:ea typeface="Courier New"/>
                <a:cs typeface="Courier New"/>
                <a:sym typeface="Courier New"/>
              </a:rPr>
              <a:t>&lt;form&gt;, </a:t>
            </a:r>
            <a:r>
              <a:rPr sz="1600"/>
              <a:t>необходимый для создания самой формы, и тег </a:t>
            </a:r>
            <a:r>
              <a:rPr sz="1600">
                <a:latin typeface="Courier New"/>
                <a:ea typeface="Courier New"/>
                <a:cs typeface="Courier New"/>
                <a:sym typeface="Courier New"/>
              </a:rPr>
              <a:t>&lt;input&gt;, </a:t>
            </a:r>
            <a:r>
              <a:rPr sz="1600"/>
              <a:t>формирующий кнопку отправки данных.</a:t>
            </a:r>
            <a:br>
              <a:rPr sz="1600"/>
            </a:b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Административный веб-сайт Django"/>
          <p:cNvSpPr txBox="1"/>
          <p:nvPr/>
        </p:nvSpPr>
        <p:spPr>
          <a:xfrm>
            <a:off x="4495372" y="382960"/>
            <a:ext cx="3201250"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CreateView </a:t>
            </a:r>
          </a:p>
        </p:txBody>
      </p:sp>
      <p:sp>
        <p:nvSpPr>
          <p:cNvPr id="329"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1071927"/>
            <a:ext cx="11217580" cy="47080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600">
                <a:solidFill>
                  <a:schemeClr val="accent2">
                    <a:satOff val="-17172"/>
                    <a:lumOff val="-11098"/>
                  </a:schemeClr>
                </a:solidFill>
                <a:latin typeface="Century Gothic"/>
                <a:ea typeface="Century Gothic"/>
                <a:cs typeface="Century Gothic"/>
                <a:sym typeface="Century Gothic"/>
              </a:defRPr>
            </a:pPr>
            <a:r>
              <a:t>from .views import index, by_rubric, BbCreateView</a:t>
            </a:r>
          </a:p>
          <a:p>
            <a:pPr algn="just">
              <a:defRPr sz="1600">
                <a:solidFill>
                  <a:schemeClr val="accent2">
                    <a:satOff val="-17172"/>
                    <a:lumOff val="-11098"/>
                  </a:schemeClr>
                </a:solidFill>
                <a:latin typeface="Century Gothic"/>
                <a:ea typeface="Century Gothic"/>
                <a:cs typeface="Century Gothic"/>
                <a:sym typeface="Century Gothic"/>
              </a:defRPr>
            </a:pPr>
            <a:r>
              <a:t>urlpatterns = [</a:t>
            </a:r>
          </a:p>
          <a:p>
            <a:pPr lvl="1" indent="228600" algn="just">
              <a:defRPr sz="1600">
                <a:solidFill>
                  <a:schemeClr val="accent2">
                    <a:satOff val="-17172"/>
                    <a:lumOff val="-11098"/>
                  </a:schemeClr>
                </a:solidFill>
                <a:latin typeface="Century Gothic"/>
                <a:ea typeface="Century Gothic"/>
                <a:cs typeface="Century Gothic"/>
                <a:sym typeface="Century Gothic"/>
              </a:defRPr>
            </a:pPr>
            <a:r>
              <a:t>path('add/', BbCreateView.as_view() , name='add'), </a:t>
            </a:r>
          </a:p>
          <a:p>
            <a:pPr algn="just">
              <a:defRPr sz="1600">
                <a:solidFill>
                  <a:schemeClr val="accent2">
                    <a:satOff val="-17172"/>
                    <a:lumOff val="-11098"/>
                  </a:schemeClr>
                </a:solidFill>
                <a:latin typeface="Century Gothic"/>
                <a:ea typeface="Century Gothic"/>
                <a:cs typeface="Century Gothic"/>
                <a:sym typeface="Century Gothic"/>
              </a:defRPr>
            </a:pPr>
            <a:r>
              <a:t>    path('&lt;int:rubric_id&gt;/', by_rubric, name='by_rubric'),</a:t>
            </a:r>
          </a:p>
          <a:p>
            <a:pPr algn="just">
              <a:defRPr sz="1600">
                <a:solidFill>
                  <a:schemeClr val="accent2">
                    <a:satOff val="-17172"/>
                    <a:lumOff val="-11098"/>
                  </a:schemeClr>
                </a:solidFill>
                <a:latin typeface="Century Gothic"/>
                <a:ea typeface="Century Gothic"/>
                <a:cs typeface="Century Gothic"/>
                <a:sym typeface="Century Gothic"/>
              </a:defRPr>
            </a:pPr>
            <a:r>
              <a:t>    path('', index, name='index'),</a:t>
            </a:r>
          </a:p>
          <a:p>
            <a:pPr algn="just">
              <a:defRPr sz="1600">
                <a:solidFill>
                  <a:schemeClr val="accent2">
                    <a:satOff val="-17172"/>
                    <a:lumOff val="-11098"/>
                  </a:schemeClr>
                </a:solidFill>
                <a:latin typeface="Century Gothic"/>
                <a:ea typeface="Century Gothic"/>
                <a:cs typeface="Century Gothic"/>
                <a:sym typeface="Century Gothic"/>
              </a:defRPr>
            </a:pPr>
            <a:r>
              <a:t>]</a:t>
            </a:r>
          </a:p>
          <a:p>
            <a:pPr algn="just">
              <a:defRPr sz="1600">
                <a:latin typeface="Century Gothic"/>
                <a:ea typeface="Century Gothic"/>
                <a:cs typeface="Century Gothic"/>
                <a:sym typeface="Century Gothic"/>
              </a:defRPr>
            </a:pPr>
            <a:r>
              <a:t>В вызов функции path() подставляется результат, возвращенный методом </a:t>
            </a:r>
            <a:r>
              <a:rPr>
                <a:solidFill>
                  <a:schemeClr val="accent3">
                    <a:lumOff val="-8313"/>
                  </a:schemeClr>
                </a:solidFill>
              </a:rPr>
              <a:t>as_view() </a:t>
            </a:r>
            <a:r>
              <a:t>контроллера-класса. </a:t>
            </a:r>
            <a:br/>
            <a:r>
              <a:t>Не забудем создать в панели навигации всех страниц гиперссылку на страницу до­бавления объявления: </a:t>
            </a:r>
            <a:br/>
            <a:r>
              <a:rPr>
                <a:solidFill>
                  <a:schemeClr val="accent2">
                    <a:satOff val="-17172"/>
                    <a:lumOff val="-11098"/>
                  </a:schemeClr>
                </a:solidFill>
              </a:rPr>
              <a:t>&lt;а href="{% url 'add' %}"&gt;Добавить&lt;/а&gt; </a:t>
            </a:r>
            <a:endParaRPr>
              <a:solidFill>
                <a:schemeClr val="accent2">
                  <a:satOff val="-17172"/>
                  <a:lumOff val="-11098"/>
                </a:schemeClr>
              </a:solidFill>
            </a:endParaRPr>
          </a:p>
          <a:p>
            <a:pPr algn="just">
              <a:defRPr sz="1600">
                <a:latin typeface="Century Gothic"/>
                <a:ea typeface="Century Gothic"/>
                <a:cs typeface="Century Gothic"/>
                <a:sym typeface="Century Gothic"/>
              </a:defRPr>
            </a:pPr>
            <a:r>
              <a:t>В объявлении класса BbCreateView мы опять указали интернет-адрес перенаправле­ния (в атрибуте класса </a:t>
            </a:r>
            <a:r>
              <a:rPr>
                <a:latin typeface="Courier New"/>
                <a:ea typeface="Courier New"/>
                <a:cs typeface="Courier New"/>
                <a:sym typeface="Courier New"/>
              </a:rPr>
              <a:t>success url) </a:t>
            </a:r>
            <a:r>
              <a:t>непосредственно, что считается дурным тоном. Сгенерируем его путем обратного разрешения. </a:t>
            </a:r>
          </a:p>
          <a:p>
            <a:pPr algn="just">
              <a:defRPr sz="1600">
                <a:solidFill>
                  <a:schemeClr val="accent2">
                    <a:satOff val="-17172"/>
                    <a:lumOff val="-11098"/>
                  </a:schemeClr>
                </a:solidFill>
                <a:latin typeface="Century Gothic"/>
                <a:ea typeface="Century Gothic"/>
                <a:cs typeface="Century Gothic"/>
                <a:sym typeface="Century Gothic"/>
              </a:defRPr>
            </a:pPr>
            <a:r>
              <a:t>from django.urls import reverse_lazy</a:t>
            </a:r>
          </a:p>
          <a:p>
            <a:pPr algn="just">
              <a:defRPr sz="1600">
                <a:solidFill>
                  <a:schemeClr val="accent2">
                    <a:satOff val="-17172"/>
                    <a:lumOff val="-11098"/>
                  </a:schemeClr>
                </a:solidFill>
                <a:latin typeface="Century Gothic"/>
                <a:ea typeface="Century Gothic"/>
                <a:cs typeface="Century Gothic"/>
                <a:sym typeface="Century Gothic"/>
              </a:defRPr>
            </a:pPr>
            <a:r>
              <a:t>…</a:t>
            </a:r>
          </a:p>
          <a:p>
            <a:pPr algn="just">
              <a:defRPr sz="1600">
                <a:solidFill>
                  <a:schemeClr val="accent2">
                    <a:satOff val="-17172"/>
                    <a:lumOff val="-11098"/>
                  </a:schemeClr>
                </a:solidFill>
                <a:latin typeface="Century Gothic"/>
                <a:ea typeface="Century Gothic"/>
                <a:cs typeface="Century Gothic"/>
                <a:sym typeface="Century Gothic"/>
              </a:defRPr>
            </a:pPr>
            <a:r>
              <a:t>successuri = reverse_lazy('index')</a:t>
            </a:r>
          </a:p>
          <a:p>
            <a:pPr algn="just">
              <a:defRPr sz="1600">
                <a:solidFill>
                  <a:schemeClr val="accent2">
                    <a:satOff val="-17172"/>
                    <a:lumOff val="-11098"/>
                  </a:schemeClr>
                </a:solidFill>
                <a:latin typeface="Century Gothic"/>
                <a:ea typeface="Century Gothic"/>
                <a:cs typeface="Century Gothic"/>
                <a:sym typeface="Century Gothic"/>
              </a:defRPr>
            </a:pPr>
            <a:r>
              <a:t>…</a:t>
            </a:r>
          </a:p>
          <a:p>
            <a:pPr algn="just">
              <a:defRPr sz="1600">
                <a:latin typeface="Century Gothic"/>
                <a:ea typeface="Century Gothic"/>
                <a:cs typeface="Century Gothic"/>
                <a:sym typeface="Century Gothic"/>
              </a:defRPr>
            </a:pPr>
            <a:r>
              <a:t>Функция </a:t>
            </a:r>
            <a:r>
              <a:rPr>
                <a:latin typeface="Courier New"/>
                <a:ea typeface="Courier New"/>
                <a:cs typeface="Courier New"/>
                <a:sym typeface="Courier New"/>
              </a:rPr>
              <a:t>reverse_lazy() </a:t>
            </a:r>
            <a:r>
              <a:t>из модуля </a:t>
            </a:r>
            <a:r>
              <a:rPr>
                <a:latin typeface="Courier New"/>
                <a:ea typeface="Courier New"/>
                <a:cs typeface="Courier New"/>
                <a:sym typeface="Courier New"/>
              </a:rPr>
              <a:t>django.urls </a:t>
            </a:r>
            <a:r>
              <a:t>принимает имя маршрута и значе­ния всех входящих в маршрут URL-параметров (если они там есть). Результатом станет готовый интернет-адрес. </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Административный веб-сайт Django"/>
          <p:cNvSpPr txBox="1"/>
          <p:nvPr/>
        </p:nvSpPr>
        <p:spPr>
          <a:xfrm>
            <a:off x="2602157" y="371258"/>
            <a:ext cx="6987685"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Наследование шаблонов  </a:t>
            </a:r>
          </a:p>
        </p:txBody>
      </p:sp>
      <p:sp>
        <p:nvSpPr>
          <p:cNvPr id="332"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1838098"/>
            <a:ext cx="11217580" cy="31454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600">
                <a:latin typeface="Century Gothic"/>
                <a:ea typeface="Century Gothic"/>
                <a:cs typeface="Century Gothic"/>
                <a:sym typeface="Century Gothic"/>
              </a:defRPr>
            </a:pPr>
            <a:r>
              <a:t>Еще раз посмотрим на наши html-шаблоны. Что сразу бросается в глаза? Большой объем совершенно одинакового HTML-кода: секция заголовка, панель навигации, всевозможные служебные теги. Это увеличивает совокупный объем шаблонов и усложняет сопровождение — если мы решим изменить что-либо в этом коде, то будем вынуждены вносить правки в каждый из имеющихся у нас шаблонов. </a:t>
            </a:r>
          </a:p>
          <a:p>
            <a:pPr algn="just">
              <a:defRPr sz="1600">
                <a:latin typeface="Century Gothic"/>
                <a:ea typeface="Century Gothic"/>
                <a:cs typeface="Century Gothic"/>
                <a:sym typeface="Century Gothic"/>
              </a:defRPr>
            </a:pPr>
            <a:r>
              <a:t>Решить эту проблему можно, применив наследование шаблонов, аналогичное на­ следованию классов. Шаблон, являющийся базовым, содержит повторяющийся код, в нужных местах которого объявлены блоки, помечающие места, куда будет вставлено содержимое из производных шаблонов. Каждый блок имеет уникальное в пределах шаблона имя. </a:t>
            </a:r>
          </a:p>
          <a:p>
            <a:pPr algn="just">
              <a:defRPr sz="1600">
                <a:latin typeface="Century Gothic"/>
                <a:ea typeface="Century Gothic"/>
                <a:cs typeface="Century Gothic"/>
                <a:sym typeface="Century Gothic"/>
              </a:defRPr>
            </a:pPr>
            <a:r>
              <a:t>Создадим базовый шаблон со следующими блоками: </a:t>
            </a:r>
          </a:p>
          <a:p>
            <a:pPr marL="180472" indent="-180472" algn="just">
              <a:buSzPct val="100000"/>
              <a:buChar char="•"/>
              <a:defRPr sz="1600">
                <a:solidFill>
                  <a:schemeClr val="accent3">
                    <a:lumOff val="-8313"/>
                  </a:schemeClr>
                </a:solidFill>
                <a:latin typeface="Century Gothic"/>
                <a:ea typeface="Century Gothic"/>
                <a:cs typeface="Century Gothic"/>
                <a:sym typeface="Century Gothic"/>
              </a:defRPr>
            </a:pPr>
            <a:r>
              <a:t>title</a:t>
            </a:r>
            <a:r>
              <a:rPr>
                <a:solidFill>
                  <a:srgbClr val="000000"/>
                </a:solidFill>
              </a:rPr>
              <a:t> — будет помещаться в теге &lt;titie&gt; и служить для создания уникального названия для каждой страницы; </a:t>
            </a:r>
          </a:p>
          <a:p>
            <a:pPr marL="180472" indent="-180472" algn="just">
              <a:buSzPct val="100000"/>
              <a:buChar char="•"/>
              <a:defRPr sz="1600">
                <a:solidFill>
                  <a:schemeClr val="accent3">
                    <a:lumOff val="-8313"/>
                  </a:schemeClr>
                </a:solidFill>
                <a:latin typeface="Century Gothic"/>
                <a:ea typeface="Century Gothic"/>
                <a:cs typeface="Century Gothic"/>
                <a:sym typeface="Century Gothic"/>
              </a:defRPr>
            </a:pPr>
            <a:r>
              <a:t>content</a:t>
            </a:r>
            <a:r>
              <a:rPr>
                <a:solidFill>
                  <a:srgbClr val="000000"/>
                </a:solidFill>
              </a:rPr>
              <a:t>— будет использоваться для размещения уникального содержимого страниц. </a:t>
            </a:r>
          </a:p>
          <a:p>
            <a:pPr algn="just">
              <a:defRPr sz="1600">
                <a:latin typeface="Century Gothic"/>
                <a:ea typeface="Century Gothic"/>
                <a:cs typeface="Century Gothic"/>
                <a:sym typeface="Century Gothic"/>
              </a:defRPr>
            </a:pPr>
            <a:r>
              <a:t>Создадим в папке</a:t>
            </a:r>
            <a:r>
              <a:rPr>
                <a:solidFill>
                  <a:schemeClr val="accent3">
                    <a:lumOff val="-8313"/>
                  </a:schemeClr>
                </a:solidFill>
              </a:rPr>
              <a:t> templates </a:t>
            </a:r>
            <a:r>
              <a:t>папку</a:t>
            </a:r>
            <a:r>
              <a:rPr>
                <a:solidFill>
                  <a:schemeClr val="accent3">
                    <a:lumOff val="-8313"/>
                  </a:schemeClr>
                </a:solidFill>
              </a:rPr>
              <a:t> layout</a:t>
            </a:r>
            <a:r>
              <a:t>. Сохраним в ней наш базовый шаблон </a:t>
            </a:r>
            <a:r>
              <a:rPr>
                <a:solidFill>
                  <a:schemeClr val="accent3">
                    <a:lumOff val="-8313"/>
                  </a:schemeClr>
                </a:solidFill>
              </a:rPr>
              <a:t>basic.html </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lt;!DOCTYPE html&gt;…"/>
          <p:cNvSpPr txBox="1"/>
          <p:nvPr/>
        </p:nvSpPr>
        <p:spPr>
          <a:xfrm>
            <a:off x="409582" y="462272"/>
            <a:ext cx="7618425" cy="5933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600">
                <a:solidFill>
                  <a:schemeClr val="accent2">
                    <a:satOff val="-17172"/>
                    <a:lumOff val="-11098"/>
                  </a:schemeClr>
                </a:solidFill>
                <a:latin typeface="Century Gothic"/>
                <a:ea typeface="Century Gothic"/>
                <a:cs typeface="Century Gothic"/>
                <a:sym typeface="Century Gothic"/>
              </a:defRPr>
            </a:pPr>
            <a:r>
              <a:t>&lt;!DOCTYPE html&gt;</a:t>
            </a:r>
          </a:p>
          <a:p>
            <a:pPr algn="just">
              <a:defRPr sz="1600">
                <a:solidFill>
                  <a:schemeClr val="accent2">
                    <a:satOff val="-17172"/>
                    <a:lumOff val="-11098"/>
                  </a:schemeClr>
                </a:solidFill>
                <a:latin typeface="Century Gothic"/>
                <a:ea typeface="Century Gothic"/>
                <a:cs typeface="Century Gothic"/>
                <a:sym typeface="Century Gothic"/>
              </a:defRPr>
            </a:pPr>
            <a:r>
              <a:t>&lt;html&gt;</a:t>
            </a:r>
          </a:p>
          <a:p>
            <a:pPr algn="just">
              <a:defRPr sz="1600">
                <a:solidFill>
                  <a:schemeClr val="accent2">
                    <a:satOff val="-17172"/>
                    <a:lumOff val="-11098"/>
                  </a:schemeClr>
                </a:solidFill>
                <a:latin typeface="Century Gothic"/>
                <a:ea typeface="Century Gothic"/>
                <a:cs typeface="Century Gothic"/>
                <a:sym typeface="Century Gothic"/>
              </a:defRPr>
            </a:pPr>
            <a:r>
              <a:t>&lt;head&gt;</a:t>
            </a:r>
          </a:p>
          <a:p>
            <a:pPr algn="just">
              <a:defRPr sz="1600">
                <a:solidFill>
                  <a:schemeClr val="accent2">
                    <a:satOff val="-17172"/>
                    <a:lumOff val="-11098"/>
                  </a:schemeClr>
                </a:solidFill>
                <a:latin typeface="Century Gothic"/>
                <a:ea typeface="Century Gothic"/>
                <a:cs typeface="Century Gothic"/>
                <a:sym typeface="Century Gothic"/>
              </a:defRPr>
            </a:pPr>
            <a:r>
              <a:t>    &lt;meta charset="UTF-8"&gt;</a:t>
            </a:r>
          </a:p>
          <a:p>
            <a:pPr algn="just">
              <a:defRPr sz="1600">
                <a:solidFill>
                  <a:schemeClr val="accent2">
                    <a:satOff val="-17172"/>
                    <a:lumOff val="-11098"/>
                  </a:schemeClr>
                </a:solidFill>
                <a:latin typeface="Century Gothic"/>
                <a:ea typeface="Century Gothic"/>
                <a:cs typeface="Century Gothic"/>
                <a:sym typeface="Century Gothic"/>
              </a:defRPr>
            </a:pPr>
            <a:r>
              <a:t>    &lt;title&gt;{% block title %}Главная{% endblock %} :: Доска объявлений&lt;/title&gt;</a:t>
            </a:r>
          </a:p>
          <a:p>
            <a:pPr algn="just">
              <a:defRPr sz="1600">
                <a:solidFill>
                  <a:schemeClr val="accent2">
                    <a:satOff val="-17172"/>
                    <a:lumOff val="-11098"/>
                  </a:schemeClr>
                </a:solidFill>
                <a:latin typeface="Century Gothic"/>
                <a:ea typeface="Century Gothic"/>
                <a:cs typeface="Century Gothic"/>
                <a:sym typeface="Century Gothic"/>
              </a:defRPr>
            </a:pPr>
            <a:r>
              <a:t>&lt;/head&gt;</a:t>
            </a:r>
          </a:p>
          <a:p>
            <a:pPr algn="just">
              <a:defRPr sz="1600">
                <a:solidFill>
                  <a:schemeClr val="accent2">
                    <a:satOff val="-17172"/>
                    <a:lumOff val="-11098"/>
                  </a:schemeClr>
                </a:solidFill>
                <a:latin typeface="Century Gothic"/>
                <a:ea typeface="Century Gothic"/>
                <a:cs typeface="Century Gothic"/>
                <a:sym typeface="Century Gothic"/>
              </a:defRPr>
            </a:pPr>
            <a:r>
              <a:t>&lt;body&gt;</a:t>
            </a:r>
          </a:p>
          <a:p>
            <a:pPr algn="just">
              <a:defRPr sz="1600">
                <a:solidFill>
                  <a:schemeClr val="accent2">
                    <a:satOff val="-17172"/>
                    <a:lumOff val="-11098"/>
                  </a:schemeClr>
                </a:solidFill>
                <a:latin typeface="Century Gothic"/>
                <a:ea typeface="Century Gothic"/>
                <a:cs typeface="Century Gothic"/>
                <a:sym typeface="Century Gothic"/>
              </a:defRPr>
            </a:pPr>
            <a:r>
              <a:t>&lt;header&gt;</a:t>
            </a:r>
          </a:p>
          <a:p>
            <a:pPr algn="just">
              <a:defRPr sz="1600">
                <a:solidFill>
                  <a:schemeClr val="accent2">
                    <a:satOff val="-17172"/>
                    <a:lumOff val="-11098"/>
                  </a:schemeClr>
                </a:solidFill>
                <a:latin typeface="Century Gothic"/>
                <a:ea typeface="Century Gothic"/>
                <a:cs typeface="Century Gothic"/>
                <a:sym typeface="Century Gothic"/>
              </a:defRPr>
            </a:pPr>
            <a:r>
              <a:t>    &lt;h1&gt;Объявления&lt;/h1&gt;</a:t>
            </a:r>
          </a:p>
          <a:p>
            <a:pPr algn="just">
              <a:defRPr sz="1600">
                <a:solidFill>
                  <a:schemeClr val="accent2">
                    <a:satOff val="-17172"/>
                    <a:lumOff val="-11098"/>
                  </a:schemeClr>
                </a:solidFill>
                <a:latin typeface="Century Gothic"/>
                <a:ea typeface="Century Gothic"/>
                <a:cs typeface="Century Gothic"/>
                <a:sym typeface="Century Gothic"/>
              </a:defRPr>
            </a:pPr>
            <a:r>
              <a:t>&lt;/header&gt;</a:t>
            </a:r>
          </a:p>
          <a:p>
            <a:pPr algn="just">
              <a:defRPr sz="1600">
                <a:solidFill>
                  <a:schemeClr val="accent2">
                    <a:satOff val="-17172"/>
                    <a:lumOff val="-11098"/>
                  </a:schemeClr>
                </a:solidFill>
                <a:latin typeface="Century Gothic"/>
                <a:ea typeface="Century Gothic"/>
                <a:cs typeface="Century Gothic"/>
                <a:sym typeface="Century Gothic"/>
              </a:defRPr>
            </a:pPr>
            <a:r>
              <a:t>&lt;nav&gt;</a:t>
            </a:r>
          </a:p>
          <a:p>
            <a:pPr algn="just">
              <a:defRPr sz="1600">
                <a:solidFill>
                  <a:schemeClr val="accent2">
                    <a:satOff val="-17172"/>
                    <a:lumOff val="-11098"/>
                  </a:schemeClr>
                </a:solidFill>
                <a:latin typeface="Century Gothic"/>
                <a:ea typeface="Century Gothic"/>
                <a:cs typeface="Century Gothic"/>
                <a:sym typeface="Century Gothic"/>
              </a:defRPr>
            </a:pPr>
            <a:r>
              <a:t>    &lt;a href="{% url 'index' %}"&gt;Главная&lt;/a&gt;</a:t>
            </a:r>
          </a:p>
          <a:p>
            <a:pPr algn="just">
              <a:defRPr sz="1600">
                <a:solidFill>
                  <a:schemeClr val="accent2">
                    <a:satOff val="-17172"/>
                    <a:lumOff val="-11098"/>
                  </a:schemeClr>
                </a:solidFill>
                <a:latin typeface="Century Gothic"/>
                <a:ea typeface="Century Gothic"/>
                <a:cs typeface="Century Gothic"/>
                <a:sym typeface="Century Gothic"/>
              </a:defRPr>
            </a:pPr>
            <a:r>
              <a:t>    &lt;a href="{% url 'add' %}"&gt;Добавить&lt;/a&gt;</a:t>
            </a:r>
          </a:p>
          <a:p>
            <a:pPr algn="just">
              <a:defRPr sz="1600">
                <a:solidFill>
                  <a:schemeClr val="accent2">
                    <a:satOff val="-17172"/>
                    <a:lumOff val="-11098"/>
                  </a:schemeClr>
                </a:solidFill>
                <a:latin typeface="Century Gothic"/>
                <a:ea typeface="Century Gothic"/>
                <a:cs typeface="Century Gothic"/>
                <a:sym typeface="Century Gothic"/>
              </a:defRPr>
            </a:pPr>
            <a:r>
              <a:t>    {% for rubric in rubrics %}</a:t>
            </a:r>
          </a:p>
          <a:p>
            <a:pPr algn="just">
              <a:defRPr sz="1600">
                <a:solidFill>
                  <a:schemeClr val="accent2">
                    <a:satOff val="-17172"/>
                    <a:lumOff val="-11098"/>
                  </a:schemeClr>
                </a:solidFill>
                <a:latin typeface="Century Gothic"/>
                <a:ea typeface="Century Gothic"/>
                <a:cs typeface="Century Gothic"/>
                <a:sym typeface="Century Gothic"/>
              </a:defRPr>
            </a:pPr>
            <a:r>
              <a:t>    &lt;a href="{% url 'by_rubric' rubric.pk %}"&gt;</a:t>
            </a:r>
          </a:p>
          <a:p>
            <a:pPr algn="just">
              <a:defRPr sz="1600">
                <a:solidFill>
                  <a:schemeClr val="accent2">
                    <a:satOff val="-17172"/>
                    <a:lumOff val="-11098"/>
                  </a:schemeClr>
                </a:solidFill>
                <a:latin typeface="Century Gothic"/>
                <a:ea typeface="Century Gothic"/>
                <a:cs typeface="Century Gothic"/>
                <a:sym typeface="Century Gothic"/>
              </a:defRPr>
            </a:pPr>
            <a:r>
              <a:t>        {{ rubric.name }}&lt;/a&gt;</a:t>
            </a:r>
          </a:p>
          <a:p>
            <a:pPr algn="just">
              <a:defRPr sz="1600">
                <a:solidFill>
                  <a:schemeClr val="accent2">
                    <a:satOff val="-17172"/>
                    <a:lumOff val="-11098"/>
                  </a:schemeClr>
                </a:solidFill>
                <a:latin typeface="Century Gothic"/>
                <a:ea typeface="Century Gothic"/>
                <a:cs typeface="Century Gothic"/>
                <a:sym typeface="Century Gothic"/>
              </a:defRPr>
            </a:pPr>
            <a:r>
              <a:t>    {% endfor %}</a:t>
            </a:r>
          </a:p>
          <a:p>
            <a:pPr algn="just">
              <a:defRPr sz="1600">
                <a:solidFill>
                  <a:schemeClr val="accent2">
                    <a:satOff val="-17172"/>
                    <a:lumOff val="-11098"/>
                  </a:schemeClr>
                </a:solidFill>
                <a:latin typeface="Century Gothic"/>
                <a:ea typeface="Century Gothic"/>
                <a:cs typeface="Century Gothic"/>
                <a:sym typeface="Century Gothic"/>
              </a:defRPr>
            </a:pPr>
            <a:r>
              <a:t>&lt;/nav&gt;</a:t>
            </a:r>
          </a:p>
          <a:p>
            <a:pPr algn="just">
              <a:defRPr sz="1600">
                <a:solidFill>
                  <a:schemeClr val="accent2">
                    <a:satOff val="-17172"/>
                    <a:lumOff val="-11098"/>
                  </a:schemeClr>
                </a:solidFill>
                <a:latin typeface="Century Gothic"/>
                <a:ea typeface="Century Gothic"/>
                <a:cs typeface="Century Gothic"/>
                <a:sym typeface="Century Gothic"/>
              </a:defRPr>
            </a:pPr>
            <a:r>
              <a:t>&lt;section&gt;</a:t>
            </a:r>
          </a:p>
          <a:p>
            <a:pPr algn="just">
              <a:defRPr sz="1600">
                <a:solidFill>
                  <a:schemeClr val="accent2">
                    <a:satOff val="-17172"/>
                    <a:lumOff val="-11098"/>
                  </a:schemeClr>
                </a:solidFill>
                <a:latin typeface="Century Gothic"/>
                <a:ea typeface="Century Gothic"/>
                <a:cs typeface="Century Gothic"/>
                <a:sym typeface="Century Gothic"/>
              </a:defRPr>
            </a:pPr>
            <a:r>
              <a:t>    {% block content %} {% endblock %}</a:t>
            </a:r>
          </a:p>
          <a:p>
            <a:pPr algn="just">
              <a:defRPr sz="1600">
                <a:solidFill>
                  <a:schemeClr val="accent2">
                    <a:satOff val="-17172"/>
                    <a:lumOff val="-11098"/>
                  </a:schemeClr>
                </a:solidFill>
                <a:latin typeface="Century Gothic"/>
                <a:ea typeface="Century Gothic"/>
                <a:cs typeface="Century Gothic"/>
                <a:sym typeface="Century Gothic"/>
              </a:defRPr>
            </a:pPr>
            <a:r>
              <a:t>&lt;/section&gt;</a:t>
            </a:r>
          </a:p>
          <a:p>
            <a:pPr algn="just">
              <a:defRPr sz="1600">
                <a:solidFill>
                  <a:schemeClr val="accent2">
                    <a:satOff val="-17172"/>
                    <a:lumOff val="-11098"/>
                  </a:schemeClr>
                </a:solidFill>
                <a:latin typeface="Century Gothic"/>
                <a:ea typeface="Century Gothic"/>
                <a:cs typeface="Century Gothic"/>
                <a:sym typeface="Century Gothic"/>
              </a:defRPr>
            </a:pPr>
            <a:r>
              <a:t>&lt;/body&gt;</a:t>
            </a:r>
          </a:p>
          <a:p>
            <a:pPr algn="just">
              <a:defRPr sz="1600">
                <a:solidFill>
                  <a:schemeClr val="accent2">
                    <a:satOff val="-17172"/>
                    <a:lumOff val="-11098"/>
                  </a:schemeClr>
                </a:solidFill>
                <a:latin typeface="Century Gothic"/>
                <a:ea typeface="Century Gothic"/>
                <a:cs typeface="Century Gothic"/>
                <a:sym typeface="Century Gothic"/>
              </a:defRPr>
            </a:pPr>
            <a:r>
              <a:t>&lt;/html&gt;</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Начало объявляемого блока помечается тегом шаблонизатора block, за которым должно следовать имя блока. Завершается блок тегом endblock.…"/>
          <p:cNvSpPr txBox="1"/>
          <p:nvPr/>
        </p:nvSpPr>
        <p:spPr>
          <a:xfrm>
            <a:off x="463667" y="586254"/>
            <a:ext cx="11264666" cy="568549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600">
                <a:latin typeface="Century Gothic"/>
                <a:ea typeface="Century Gothic"/>
                <a:cs typeface="Century Gothic"/>
                <a:sym typeface="Century Gothic"/>
              </a:defRPr>
            </a:pPr>
            <a:r>
              <a:t>Начало объявляемого блока помечается тегом шаблонизатора block, за которым должно следовать имя блока. Завершается блок тегом endblock. </a:t>
            </a:r>
            <a:endParaRPr>
              <a:latin typeface="Times Roman"/>
              <a:ea typeface="Times Roman"/>
              <a:cs typeface="Times Roman"/>
              <a:sym typeface="Times Roman"/>
            </a:endParaRPr>
          </a:p>
          <a:p>
            <a:pPr algn="just">
              <a:defRPr sz="1600">
                <a:latin typeface="Century Gothic"/>
                <a:ea typeface="Century Gothic"/>
                <a:cs typeface="Century Gothic"/>
                <a:sym typeface="Century Gothic"/>
              </a:defRPr>
            </a:pPr>
            <a:r>
              <a:t>Объявленный в базовом шаблоне блок может быть пустым: </a:t>
            </a:r>
            <a:endParaRPr>
              <a:latin typeface="Times Roman"/>
              <a:ea typeface="Times Roman"/>
              <a:cs typeface="Times Roman"/>
              <a:sym typeface="Times Roman"/>
            </a:endParaRPr>
          </a:p>
          <a:p>
            <a:pPr algn="just">
              <a:defRPr sz="1600">
                <a:solidFill>
                  <a:schemeClr val="accent2">
                    <a:satOff val="-17172"/>
                    <a:lumOff val="-11098"/>
                  </a:schemeClr>
                </a:solidFill>
                <a:latin typeface="Century Gothic"/>
                <a:ea typeface="Century Gothic"/>
                <a:cs typeface="Century Gothic"/>
                <a:sym typeface="Century Gothic"/>
              </a:defRPr>
            </a:pPr>
            <a:r>
              <a:t>{% block content %} {% endblock %} </a:t>
            </a:r>
            <a:endParaRPr>
              <a:latin typeface="Times Roman"/>
              <a:ea typeface="Times Roman"/>
              <a:cs typeface="Times Roman"/>
              <a:sym typeface="Times Roman"/>
            </a:endParaRPr>
          </a:p>
          <a:p>
            <a:pPr algn="just">
              <a:defRPr sz="1600">
                <a:latin typeface="Century Gothic"/>
                <a:ea typeface="Century Gothic"/>
                <a:cs typeface="Century Gothic"/>
                <a:sym typeface="Century Gothic"/>
              </a:defRPr>
            </a:pPr>
            <a:r>
              <a:t>или иметь какое-либо изначальное содержимое: </a:t>
            </a:r>
            <a:endParaRPr>
              <a:latin typeface="Times Roman"/>
              <a:ea typeface="Times Roman"/>
              <a:cs typeface="Times Roman"/>
              <a:sym typeface="Times Roman"/>
            </a:endParaRPr>
          </a:p>
          <a:p>
            <a:pPr algn="just">
              <a:defRPr sz="1600">
                <a:solidFill>
                  <a:schemeClr val="accent2">
                    <a:satOff val="-17172"/>
                    <a:lumOff val="-11098"/>
                  </a:schemeClr>
                </a:solidFill>
                <a:latin typeface="Century Gothic"/>
                <a:ea typeface="Century Gothic"/>
                <a:cs typeface="Century Gothic"/>
                <a:sym typeface="Century Gothic"/>
              </a:defRPr>
            </a:pPr>
            <a:r>
              <a:t>{% block title %}Главная{% endblock %} </a:t>
            </a:r>
            <a:endParaRPr>
              <a:latin typeface="Times Roman"/>
              <a:ea typeface="Times Roman"/>
              <a:cs typeface="Times Roman"/>
              <a:sym typeface="Times Roman"/>
            </a:endParaRPr>
          </a:p>
          <a:p>
            <a:pPr algn="just">
              <a:defRPr sz="1600">
                <a:latin typeface="Century Gothic"/>
                <a:ea typeface="Century Gothic"/>
                <a:cs typeface="Century Gothic"/>
                <a:sym typeface="Century Gothic"/>
              </a:defRPr>
            </a:pPr>
            <a:r>
              <a:t>Оно будет выведено на страницу, если производный шаблон не задаст для блока свое содержимое. </a:t>
            </a:r>
          </a:p>
          <a:p>
            <a:pPr algn="just">
              <a:defRPr sz="1600">
                <a:latin typeface="Century Gothic"/>
                <a:ea typeface="Century Gothic"/>
                <a:cs typeface="Century Gothic"/>
                <a:sym typeface="Century Gothic"/>
              </a:defRPr>
            </a:pPr>
            <a:r>
              <a:t>Сделаем шаблон </a:t>
            </a:r>
            <a:r>
              <a:rPr>
                <a:solidFill>
                  <a:schemeClr val="accent3">
                    <a:lumOff val="-8313"/>
                  </a:schemeClr>
                </a:solidFill>
              </a:rPr>
              <a:t>bboard\index.html</a:t>
            </a:r>
            <a:r>
              <a:t> производным от шаблона </a:t>
            </a:r>
            <a:r>
              <a:rPr>
                <a:solidFill>
                  <a:schemeClr val="accent3">
                    <a:lumOff val="-8313"/>
                  </a:schemeClr>
                </a:solidFill>
              </a:rPr>
              <a:t>layout\basic.html</a:t>
            </a:r>
            <a:r>
              <a:t>.</a:t>
            </a:r>
            <a:endParaRPr>
              <a:latin typeface="Times Roman"/>
              <a:ea typeface="Times Roman"/>
              <a:cs typeface="Times Roman"/>
              <a:sym typeface="Times Roman"/>
            </a:endParaRPr>
          </a:p>
          <a:p>
            <a:pPr algn="just">
              <a:defRPr sz="1600">
                <a:solidFill>
                  <a:schemeClr val="accent2">
                    <a:satOff val="-17172"/>
                    <a:lumOff val="-11098"/>
                  </a:schemeClr>
                </a:solidFill>
                <a:latin typeface="Century Gothic"/>
                <a:ea typeface="Century Gothic"/>
                <a:cs typeface="Century Gothic"/>
                <a:sym typeface="Century Gothic"/>
              </a:defRPr>
            </a:pPr>
            <a:r>
              <a:t>{% extends "layout/basic.html" %}</a:t>
            </a:r>
          </a:p>
          <a:p>
            <a:pPr algn="just">
              <a:defRPr sz="1600">
                <a:solidFill>
                  <a:schemeClr val="accent2">
                    <a:satOff val="-17172"/>
                    <a:lumOff val="-11098"/>
                  </a:schemeClr>
                </a:solidFill>
                <a:latin typeface="Century Gothic"/>
                <a:ea typeface="Century Gothic"/>
                <a:cs typeface="Century Gothic"/>
                <a:sym typeface="Century Gothic"/>
              </a:defRPr>
            </a:pPr>
            <a:r>
              <a:t>{% block content %}{% for bb in bbs %}</a:t>
            </a:r>
          </a:p>
          <a:p>
            <a:pPr algn="just">
              <a:defRPr sz="1600">
                <a:solidFill>
                  <a:schemeClr val="accent2">
                    <a:satOff val="-17172"/>
                    <a:lumOff val="-11098"/>
                  </a:schemeClr>
                </a:solidFill>
                <a:latin typeface="Century Gothic"/>
                <a:ea typeface="Century Gothic"/>
                <a:cs typeface="Century Gothic"/>
                <a:sym typeface="Century Gothic"/>
              </a:defRPr>
            </a:pPr>
            <a:r>
              <a:t>&lt;div&gt;</a:t>
            </a:r>
          </a:p>
          <a:p>
            <a:pPr algn="just">
              <a:defRPr sz="1600">
                <a:solidFill>
                  <a:schemeClr val="accent2">
                    <a:satOff val="-17172"/>
                    <a:lumOff val="-11098"/>
                  </a:schemeClr>
                </a:solidFill>
                <a:latin typeface="Century Gothic"/>
                <a:ea typeface="Century Gothic"/>
                <a:cs typeface="Century Gothic"/>
                <a:sym typeface="Century Gothic"/>
              </a:defRPr>
            </a:pPr>
            <a:r>
              <a:t>    &lt;h2&gt;{{ bb.title }}&lt;/h2&gt;</a:t>
            </a:r>
          </a:p>
          <a:p>
            <a:pPr algn="just">
              <a:defRPr sz="1600">
                <a:solidFill>
                  <a:schemeClr val="accent2">
                    <a:satOff val="-17172"/>
                    <a:lumOff val="-11098"/>
                  </a:schemeClr>
                </a:solidFill>
                <a:latin typeface="Century Gothic"/>
                <a:ea typeface="Century Gothic"/>
                <a:cs typeface="Century Gothic"/>
                <a:sym typeface="Century Gothic"/>
              </a:defRPr>
            </a:pPr>
            <a:r>
              <a:t>    &lt;p&gt;{{ bb.content }}&lt;/p&gt;</a:t>
            </a:r>
          </a:p>
          <a:p>
            <a:pPr algn="just">
              <a:defRPr sz="1600">
                <a:solidFill>
                  <a:schemeClr val="accent2">
                    <a:satOff val="-17172"/>
                    <a:lumOff val="-11098"/>
                  </a:schemeClr>
                </a:solidFill>
                <a:latin typeface="Century Gothic"/>
                <a:ea typeface="Century Gothic"/>
                <a:cs typeface="Century Gothic"/>
                <a:sym typeface="Century Gothic"/>
              </a:defRPr>
            </a:pPr>
            <a:r>
              <a:t>    {% for rubric in rubrics %}</a:t>
            </a:r>
          </a:p>
          <a:p>
            <a:pPr algn="just">
              <a:defRPr sz="1600">
                <a:solidFill>
                  <a:schemeClr val="accent2">
                    <a:satOff val="-17172"/>
                    <a:lumOff val="-11098"/>
                  </a:schemeClr>
                </a:solidFill>
                <a:latin typeface="Century Gothic"/>
                <a:ea typeface="Century Gothic"/>
                <a:cs typeface="Century Gothic"/>
                <a:sym typeface="Century Gothic"/>
              </a:defRPr>
            </a:pPr>
            <a:r>
              <a:t>    &lt;p&gt;&lt;a href="{% url 'by_rubric' rubric.pk %}"&gt;{{ rubric.name }}&lt;/a&gt;&lt;/p&gt;</a:t>
            </a:r>
          </a:p>
          <a:p>
            <a:pPr algn="just">
              <a:defRPr sz="1600">
                <a:solidFill>
                  <a:schemeClr val="accent2">
                    <a:satOff val="-17172"/>
                    <a:lumOff val="-11098"/>
                  </a:schemeClr>
                </a:solidFill>
                <a:latin typeface="Century Gothic"/>
                <a:ea typeface="Century Gothic"/>
                <a:cs typeface="Century Gothic"/>
                <a:sym typeface="Century Gothic"/>
              </a:defRPr>
            </a:pPr>
            <a:r>
              <a:t>    {% endfor %}</a:t>
            </a:r>
          </a:p>
          <a:p>
            <a:pPr algn="just">
              <a:defRPr sz="1600">
                <a:solidFill>
                  <a:schemeClr val="accent2">
                    <a:satOff val="-17172"/>
                    <a:lumOff val="-11098"/>
                  </a:schemeClr>
                </a:solidFill>
                <a:latin typeface="Century Gothic"/>
                <a:ea typeface="Century Gothic"/>
                <a:cs typeface="Century Gothic"/>
                <a:sym typeface="Century Gothic"/>
              </a:defRPr>
            </a:pPr>
            <a:r>
              <a:t>    &lt;p&gt;{{ bb.published|date:"d.m.Y H:i:s" }}&lt;/p&gt;</a:t>
            </a:r>
          </a:p>
          <a:p>
            <a:pPr algn="just">
              <a:defRPr sz="1600">
                <a:solidFill>
                  <a:schemeClr val="accent2">
                    <a:satOff val="-17172"/>
                    <a:lumOff val="-11098"/>
                  </a:schemeClr>
                </a:solidFill>
                <a:latin typeface="Century Gothic"/>
                <a:ea typeface="Century Gothic"/>
                <a:cs typeface="Century Gothic"/>
                <a:sym typeface="Century Gothic"/>
              </a:defRPr>
            </a:pPr>
            <a:r>
              <a:t>&lt;/div&gt;</a:t>
            </a:r>
          </a:p>
          <a:p>
            <a:pPr algn="just">
              <a:defRPr sz="1600">
                <a:solidFill>
                  <a:schemeClr val="accent2">
                    <a:satOff val="-17172"/>
                    <a:lumOff val="-11098"/>
                  </a:schemeClr>
                </a:solidFill>
                <a:latin typeface="Century Gothic"/>
                <a:ea typeface="Century Gothic"/>
                <a:cs typeface="Century Gothic"/>
                <a:sym typeface="Century Gothic"/>
              </a:defRPr>
            </a:pPr>
            <a:r>
              <a:t>{% endfor %}{% endblock %}</a:t>
            </a:r>
          </a:p>
          <a:p>
            <a:pPr algn="just">
              <a:defRPr sz="1600">
                <a:latin typeface="Century Gothic"/>
                <a:ea typeface="Century Gothic"/>
                <a:cs typeface="Century Gothic"/>
                <a:sym typeface="Century Gothic"/>
              </a:defRPr>
            </a:pPr>
            <a:r>
              <a:t>В самом начале кода любого производного шаблона ставится тег шаблонизатора </a:t>
            </a:r>
            <a:r>
              <a:rPr>
                <a:solidFill>
                  <a:schemeClr val="accent3">
                    <a:lumOff val="-8313"/>
                  </a:schemeClr>
                </a:solidFill>
              </a:rPr>
              <a:t>extends</a:t>
            </a:r>
            <a:r>
              <a:t>, в котором указывается путь к базовому шаблону. Далее следуют объявления блоков, обозначаемые теми же тегами block и endblock, в которых записывает­ ся их содержимое. </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Аналогично исправим шаблоны bboard\by_rubric.html и bboard\create.html"/>
          <p:cNvSpPr txBox="1"/>
          <p:nvPr/>
        </p:nvSpPr>
        <p:spPr>
          <a:xfrm>
            <a:off x="1530251" y="559439"/>
            <a:ext cx="9131498" cy="370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Аналогично исправим шаблоны </a:t>
            </a:r>
            <a:r>
              <a:rPr>
                <a:solidFill>
                  <a:schemeClr val="accent3">
                    <a:lumOff val="-8313"/>
                  </a:schemeClr>
                </a:solidFill>
              </a:rPr>
              <a:t>bboard\by_rubric.html</a:t>
            </a:r>
            <a:r>
              <a:t> и </a:t>
            </a:r>
            <a:r>
              <a:rPr>
                <a:solidFill>
                  <a:schemeClr val="accent3">
                    <a:lumOff val="-8313"/>
                  </a:schemeClr>
                </a:solidFill>
              </a:rPr>
              <a:t>bboard\create.html</a:t>
            </a:r>
          </a:p>
        </p:txBody>
      </p:sp>
      <p:sp>
        <p:nvSpPr>
          <p:cNvPr id="339" name="{% extends &quot;layout/basic.html” %}…"/>
          <p:cNvSpPr txBox="1"/>
          <p:nvPr/>
        </p:nvSpPr>
        <p:spPr>
          <a:xfrm>
            <a:off x="397170" y="2240281"/>
            <a:ext cx="5537455" cy="2885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just">
              <a:defRPr sz="1600">
                <a:solidFill>
                  <a:schemeClr val="accent2">
                    <a:satOff val="-17172"/>
                    <a:lumOff val="-11098"/>
                  </a:schemeClr>
                </a:solidFill>
                <a:latin typeface="Century Gothic"/>
                <a:ea typeface="Century Gothic"/>
                <a:cs typeface="Century Gothic"/>
                <a:sym typeface="Century Gothic"/>
              </a:defRPr>
            </a:pPr>
            <a:r>
              <a:t>{% extends "layout/basic.html” %}</a:t>
            </a:r>
          </a:p>
          <a:p>
            <a:pPr algn="just">
              <a:defRPr sz="1600">
                <a:solidFill>
                  <a:schemeClr val="accent2">
                    <a:satOff val="-17172"/>
                    <a:lumOff val="-11098"/>
                  </a:schemeClr>
                </a:solidFill>
                <a:latin typeface="Century Gothic"/>
                <a:ea typeface="Century Gothic"/>
                <a:cs typeface="Century Gothic"/>
                <a:sym typeface="Century Gothic"/>
              </a:defRPr>
            </a:pPr>
            <a:r>
              <a:t>{% block title %}{{ current_rubric.name }}{% endblock %}</a:t>
            </a:r>
          </a:p>
          <a:p>
            <a:pPr algn="just">
              <a:defRPr sz="1600">
                <a:solidFill>
                  <a:schemeClr val="accent2">
                    <a:satOff val="-17172"/>
                    <a:lumOff val="-11098"/>
                  </a:schemeClr>
                </a:solidFill>
                <a:latin typeface="Century Gothic"/>
                <a:ea typeface="Century Gothic"/>
                <a:cs typeface="Century Gothic"/>
                <a:sym typeface="Century Gothic"/>
              </a:defRPr>
            </a:pPr>
            <a:r>
              <a:t>{% block content %}</a:t>
            </a:r>
          </a:p>
          <a:p>
            <a:pPr algn="just">
              <a:defRPr sz="1600">
                <a:solidFill>
                  <a:schemeClr val="accent2">
                    <a:satOff val="-17172"/>
                    <a:lumOff val="-11098"/>
                  </a:schemeClr>
                </a:solidFill>
                <a:latin typeface="Century Gothic"/>
                <a:ea typeface="Century Gothic"/>
                <a:cs typeface="Century Gothic"/>
                <a:sym typeface="Century Gothic"/>
              </a:defRPr>
            </a:pPr>
            <a:r>
              <a:t>&lt;h2&gt;Рубрика: {{ current_rubric.name }}&lt;/h2&gt;</a:t>
            </a:r>
          </a:p>
          <a:p>
            <a:pPr algn="just">
              <a:defRPr sz="1600">
                <a:solidFill>
                  <a:schemeClr val="accent2">
                    <a:satOff val="-17172"/>
                    <a:lumOff val="-11098"/>
                  </a:schemeClr>
                </a:solidFill>
                <a:latin typeface="Century Gothic"/>
                <a:ea typeface="Century Gothic"/>
                <a:cs typeface="Century Gothic"/>
                <a:sym typeface="Century Gothic"/>
              </a:defRPr>
            </a:pPr>
            <a:r>
              <a:t>{% for bb in bbs %} &lt;div&gt;</a:t>
            </a:r>
          </a:p>
          <a:p>
            <a:pPr algn="just">
              <a:defRPr sz="1600">
                <a:solidFill>
                  <a:schemeClr val="accent2">
                    <a:satOff val="-17172"/>
                    <a:lumOff val="-11098"/>
                  </a:schemeClr>
                </a:solidFill>
                <a:latin typeface="Century Gothic"/>
                <a:ea typeface="Century Gothic"/>
                <a:cs typeface="Century Gothic"/>
                <a:sym typeface="Century Gothic"/>
              </a:defRPr>
            </a:pPr>
            <a:r>
              <a:t>&lt;h2&gt;{{ bb.title }}&lt;/h2&gt;</a:t>
            </a:r>
          </a:p>
          <a:p>
            <a:pPr algn="just">
              <a:defRPr sz="1600">
                <a:solidFill>
                  <a:schemeClr val="accent2">
                    <a:satOff val="-17172"/>
                    <a:lumOff val="-11098"/>
                  </a:schemeClr>
                </a:solidFill>
                <a:latin typeface="Century Gothic"/>
                <a:ea typeface="Century Gothic"/>
                <a:cs typeface="Century Gothic"/>
                <a:sym typeface="Century Gothic"/>
              </a:defRPr>
            </a:pPr>
            <a:r>
              <a:t>&lt;p&gt;{{ bb.content }}&lt;/p&gt;</a:t>
            </a:r>
          </a:p>
          <a:p>
            <a:pPr algn="just">
              <a:defRPr sz="1600">
                <a:solidFill>
                  <a:schemeClr val="accent2">
                    <a:satOff val="-17172"/>
                    <a:lumOff val="-11098"/>
                  </a:schemeClr>
                </a:solidFill>
                <a:latin typeface="Century Gothic"/>
                <a:ea typeface="Century Gothic"/>
                <a:cs typeface="Century Gothic"/>
                <a:sym typeface="Century Gothic"/>
              </a:defRPr>
            </a:pPr>
            <a:r>
              <a:t>&lt;p&gt;{{ bb.published|date:"d.m.Y H:i:s" }}&lt;/p&gt;</a:t>
            </a:r>
          </a:p>
          <a:p>
            <a:pPr algn="just">
              <a:defRPr sz="1600">
                <a:solidFill>
                  <a:schemeClr val="accent2">
                    <a:satOff val="-17172"/>
                    <a:lumOff val="-11098"/>
                  </a:schemeClr>
                </a:solidFill>
                <a:latin typeface="Century Gothic"/>
                <a:ea typeface="Century Gothic"/>
                <a:cs typeface="Century Gothic"/>
                <a:sym typeface="Century Gothic"/>
              </a:defRPr>
            </a:pPr>
            <a:r>
              <a:t>&lt;/div&gt;</a:t>
            </a:r>
          </a:p>
          <a:p>
            <a:pPr algn="just">
              <a:defRPr sz="1600">
                <a:solidFill>
                  <a:schemeClr val="accent2">
                    <a:satOff val="-17172"/>
                    <a:lumOff val="-11098"/>
                  </a:schemeClr>
                </a:solidFill>
                <a:latin typeface="Century Gothic"/>
                <a:ea typeface="Century Gothic"/>
                <a:cs typeface="Century Gothic"/>
                <a:sym typeface="Century Gothic"/>
              </a:defRPr>
            </a:pPr>
            <a:r>
              <a:t>{% endfor %}</a:t>
            </a:r>
          </a:p>
          <a:p>
            <a:pPr algn="just">
              <a:defRPr sz="1600">
                <a:solidFill>
                  <a:schemeClr val="accent2">
                    <a:satOff val="-17172"/>
                    <a:lumOff val="-11098"/>
                  </a:schemeClr>
                </a:solidFill>
                <a:latin typeface="Century Gothic"/>
                <a:ea typeface="Century Gothic"/>
                <a:cs typeface="Century Gothic"/>
                <a:sym typeface="Century Gothic"/>
              </a:defRPr>
            </a:pPr>
            <a:r>
              <a:t>{% endblock %}</a:t>
            </a:r>
          </a:p>
        </p:txBody>
      </p:sp>
      <p:sp>
        <p:nvSpPr>
          <p:cNvPr id="340" name="bboard\by_rubric.html"/>
          <p:cNvSpPr txBox="1"/>
          <p:nvPr/>
        </p:nvSpPr>
        <p:spPr>
          <a:xfrm>
            <a:off x="866296" y="1581368"/>
            <a:ext cx="2643406"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just">
              <a:defRPr>
                <a:solidFill>
                  <a:schemeClr val="accent3">
                    <a:lumOff val="-8313"/>
                  </a:schemeClr>
                </a:solidFill>
                <a:latin typeface="Century Gothic"/>
                <a:ea typeface="Century Gothic"/>
                <a:cs typeface="Century Gothic"/>
                <a:sym typeface="Century Gothic"/>
              </a:defRPr>
            </a:lvl1pPr>
          </a:lstStyle>
          <a:p>
            <a:pPr/>
            <a:r>
              <a:t>bboard\by_rubric.html</a:t>
            </a:r>
          </a:p>
        </p:txBody>
      </p:sp>
      <p:sp>
        <p:nvSpPr>
          <p:cNvPr id="341" name="bboard\create.html"/>
          <p:cNvSpPr txBox="1"/>
          <p:nvPr/>
        </p:nvSpPr>
        <p:spPr>
          <a:xfrm>
            <a:off x="8479149" y="1581368"/>
            <a:ext cx="2371049"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just">
              <a:defRPr>
                <a:solidFill>
                  <a:schemeClr val="accent3">
                    <a:lumOff val="-8313"/>
                  </a:schemeClr>
                </a:solidFill>
                <a:latin typeface="Century Gothic"/>
                <a:ea typeface="Century Gothic"/>
                <a:cs typeface="Century Gothic"/>
                <a:sym typeface="Century Gothic"/>
              </a:defRPr>
            </a:lvl1pPr>
          </a:lstStyle>
          <a:p>
            <a:pPr/>
            <a:r>
              <a:t>bboard\create.html</a:t>
            </a:r>
          </a:p>
        </p:txBody>
      </p:sp>
      <p:sp>
        <p:nvSpPr>
          <p:cNvPr id="342" name="{% extends &quot;layout/basic.html&quot; %}…"/>
          <p:cNvSpPr txBox="1"/>
          <p:nvPr/>
        </p:nvSpPr>
        <p:spPr>
          <a:xfrm>
            <a:off x="6222358" y="2240281"/>
            <a:ext cx="5614845" cy="2631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just">
              <a:defRPr sz="1600">
                <a:solidFill>
                  <a:schemeClr val="accent2">
                    <a:satOff val="-17172"/>
                    <a:lumOff val="-11098"/>
                  </a:schemeClr>
                </a:solidFill>
                <a:latin typeface="Century Gothic"/>
                <a:ea typeface="Century Gothic"/>
                <a:cs typeface="Century Gothic"/>
                <a:sym typeface="Century Gothic"/>
              </a:defRPr>
            </a:pPr>
            <a:r>
              <a:t>{% extends "layout/basic.html" %}</a:t>
            </a:r>
          </a:p>
          <a:p>
            <a:pPr algn="just">
              <a:defRPr sz="1600">
                <a:solidFill>
                  <a:schemeClr val="accent2">
                    <a:satOff val="-17172"/>
                    <a:lumOff val="-11098"/>
                  </a:schemeClr>
                </a:solidFill>
                <a:latin typeface="Century Gothic"/>
                <a:ea typeface="Century Gothic"/>
                <a:cs typeface="Century Gothic"/>
                <a:sym typeface="Century Gothic"/>
              </a:defRPr>
            </a:pPr>
            <a:r>
              <a:t>{% block title %}Добавление объявления{% endblock %}</a:t>
            </a:r>
          </a:p>
          <a:p>
            <a:pPr algn="just">
              <a:defRPr sz="1600">
                <a:solidFill>
                  <a:schemeClr val="accent2">
                    <a:satOff val="-17172"/>
                    <a:lumOff val="-11098"/>
                  </a:schemeClr>
                </a:solidFill>
                <a:latin typeface="Century Gothic"/>
                <a:ea typeface="Century Gothic"/>
                <a:cs typeface="Century Gothic"/>
                <a:sym typeface="Century Gothic"/>
              </a:defRPr>
            </a:pPr>
            <a:r>
              <a:t>{% block content %}</a:t>
            </a:r>
          </a:p>
          <a:p>
            <a:pPr algn="just">
              <a:defRPr sz="1600">
                <a:solidFill>
                  <a:schemeClr val="accent2">
                    <a:satOff val="-17172"/>
                    <a:lumOff val="-11098"/>
                  </a:schemeClr>
                </a:solidFill>
                <a:latin typeface="Century Gothic"/>
                <a:ea typeface="Century Gothic"/>
                <a:cs typeface="Century Gothic"/>
                <a:sym typeface="Century Gothic"/>
              </a:defRPr>
            </a:pPr>
            <a:r>
              <a:t>&lt;h2&gt;Добавление объявления&lt;/h2&gt;</a:t>
            </a:r>
          </a:p>
          <a:p>
            <a:pPr algn="just">
              <a:defRPr sz="1600">
                <a:solidFill>
                  <a:schemeClr val="accent2">
                    <a:satOff val="-17172"/>
                    <a:lumOff val="-11098"/>
                  </a:schemeClr>
                </a:solidFill>
                <a:latin typeface="Century Gothic"/>
                <a:ea typeface="Century Gothic"/>
                <a:cs typeface="Century Gothic"/>
                <a:sym typeface="Century Gothic"/>
              </a:defRPr>
            </a:pPr>
            <a:r>
              <a:t>&lt;form method="post"&gt;</a:t>
            </a:r>
          </a:p>
          <a:p>
            <a:pPr algn="just">
              <a:defRPr sz="1600">
                <a:solidFill>
                  <a:schemeClr val="accent2">
                    <a:satOff val="-17172"/>
                    <a:lumOff val="-11098"/>
                  </a:schemeClr>
                </a:solidFill>
                <a:latin typeface="Century Gothic"/>
                <a:ea typeface="Century Gothic"/>
                <a:cs typeface="Century Gothic"/>
                <a:sym typeface="Century Gothic"/>
              </a:defRPr>
            </a:pPr>
            <a:r>
              <a:t>    {% csrf_token %}</a:t>
            </a:r>
          </a:p>
          <a:p>
            <a:pPr algn="just">
              <a:defRPr sz="1600">
                <a:solidFill>
                  <a:schemeClr val="accent2">
                    <a:satOff val="-17172"/>
                    <a:lumOff val="-11098"/>
                  </a:schemeClr>
                </a:solidFill>
                <a:latin typeface="Century Gothic"/>
                <a:ea typeface="Century Gothic"/>
                <a:cs typeface="Century Gothic"/>
                <a:sym typeface="Century Gothic"/>
              </a:defRPr>
            </a:pPr>
            <a:r>
              <a:t>    {{ form.as_p }}</a:t>
            </a:r>
          </a:p>
          <a:p>
            <a:pPr algn="just">
              <a:defRPr sz="1600">
                <a:solidFill>
                  <a:schemeClr val="accent2">
                    <a:satOff val="-17172"/>
                    <a:lumOff val="-11098"/>
                  </a:schemeClr>
                </a:solidFill>
                <a:latin typeface="Century Gothic"/>
                <a:ea typeface="Century Gothic"/>
                <a:cs typeface="Century Gothic"/>
                <a:sym typeface="Century Gothic"/>
              </a:defRPr>
            </a:pPr>
            <a:r>
              <a:t>&lt;input type="submit" value="Добавить"&gt;</a:t>
            </a:r>
          </a:p>
          <a:p>
            <a:pPr algn="just">
              <a:defRPr sz="1600">
                <a:solidFill>
                  <a:schemeClr val="accent2">
                    <a:satOff val="-17172"/>
                    <a:lumOff val="-11098"/>
                  </a:schemeClr>
                </a:solidFill>
                <a:latin typeface="Century Gothic"/>
                <a:ea typeface="Century Gothic"/>
                <a:cs typeface="Century Gothic"/>
                <a:sym typeface="Century Gothic"/>
              </a:defRPr>
            </a:pPr>
            <a:r>
              <a:t>&lt;/form&gt;</a:t>
            </a:r>
          </a:p>
          <a:p>
            <a:pPr algn="just">
              <a:defRPr sz="1600">
                <a:solidFill>
                  <a:schemeClr val="accent2">
                    <a:satOff val="-17172"/>
                    <a:lumOff val="-11098"/>
                  </a:schemeClr>
                </a:solidFill>
                <a:latin typeface="Century Gothic"/>
                <a:ea typeface="Century Gothic"/>
                <a:cs typeface="Century Gothic"/>
                <a:sym typeface="Century Gothic"/>
              </a:defRPr>
            </a:pPr>
            <a:r>
              <a:t>{% endblock %}</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Административный веб-сайт Django"/>
          <p:cNvSpPr txBox="1"/>
          <p:nvPr/>
        </p:nvSpPr>
        <p:spPr>
          <a:xfrm>
            <a:off x="3361428" y="371258"/>
            <a:ext cx="5469143"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Статические файлы </a:t>
            </a:r>
          </a:p>
        </p:txBody>
      </p:sp>
      <p:sp>
        <p:nvSpPr>
          <p:cNvPr id="345" name="Все-таки два объявления - это слишком мало . . . Давайте добавим еще несколько. Только сделаем это не в консоли Django, а на встроенном в этот фреймворк административном сайте. А административный веб-сайт предоставляет доступ ко всем моделям, объявленным"/>
          <p:cNvSpPr txBox="1"/>
          <p:nvPr/>
        </p:nvSpPr>
        <p:spPr>
          <a:xfrm>
            <a:off x="487210" y="1030758"/>
            <a:ext cx="11217580" cy="3514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600">
                <a:latin typeface="Century Gothic"/>
                <a:ea typeface="Century Gothic"/>
                <a:cs typeface="Century Gothic"/>
                <a:sym typeface="Century Gothic"/>
              </a:defRPr>
            </a:pPr>
            <a:r>
              <a:t>Наш сайт практически готов. Осталось навести небольшой лоск, применив таблицу стилей </a:t>
            </a:r>
            <a:r>
              <a:rPr>
                <a:solidFill>
                  <a:schemeClr val="accent3">
                    <a:lumOff val="-8313"/>
                  </a:schemeClr>
                </a:solidFill>
              </a:rPr>
              <a:t>style.css</a:t>
            </a:r>
            <a:r>
              <a:t> </a:t>
            </a:r>
          </a:p>
        </p:txBody>
      </p:sp>
      <p:sp>
        <p:nvSpPr>
          <p:cNvPr id="346" name="header hl {…"/>
          <p:cNvSpPr txBox="1"/>
          <p:nvPr/>
        </p:nvSpPr>
        <p:spPr>
          <a:xfrm>
            <a:off x="530885" y="1410706"/>
            <a:ext cx="6047587" cy="4663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sz="1600">
                <a:solidFill>
                  <a:schemeClr val="accent2">
                    <a:satOff val="-17172"/>
                    <a:lumOff val="-11098"/>
                  </a:schemeClr>
                </a:solidFill>
                <a:latin typeface="Century Gothic"/>
                <a:ea typeface="Century Gothic"/>
                <a:cs typeface="Century Gothic"/>
                <a:sym typeface="Century Gothic"/>
              </a:defRPr>
            </a:pPr>
            <a:r>
              <a:t>header h1 {</a:t>
            </a:r>
          </a:p>
          <a:p>
            <a:pPr algn="just">
              <a:defRPr sz="1600">
                <a:solidFill>
                  <a:schemeClr val="accent2">
                    <a:satOff val="-17172"/>
                    <a:lumOff val="-11098"/>
                  </a:schemeClr>
                </a:solidFill>
                <a:latin typeface="Century Gothic"/>
                <a:ea typeface="Century Gothic"/>
                <a:cs typeface="Century Gothic"/>
                <a:sym typeface="Century Gothic"/>
              </a:defRPr>
            </a:pPr>
            <a:r>
              <a:t>    font-size: 40pt;</a:t>
            </a:r>
          </a:p>
          <a:p>
            <a:pPr algn="just">
              <a:defRPr sz="1600">
                <a:solidFill>
                  <a:schemeClr val="accent2">
                    <a:satOff val="-17172"/>
                    <a:lumOff val="-11098"/>
                  </a:schemeClr>
                </a:solidFill>
                <a:latin typeface="Century Gothic"/>
                <a:ea typeface="Century Gothic"/>
                <a:cs typeface="Century Gothic"/>
                <a:sym typeface="Century Gothic"/>
              </a:defRPr>
            </a:pPr>
            <a:r>
              <a:t>    text-transform: uppercase;</a:t>
            </a:r>
          </a:p>
          <a:p>
            <a:pPr algn="just">
              <a:defRPr sz="1600">
                <a:solidFill>
                  <a:schemeClr val="accent2">
                    <a:satOff val="-17172"/>
                    <a:lumOff val="-11098"/>
                  </a:schemeClr>
                </a:solidFill>
                <a:latin typeface="Century Gothic"/>
                <a:ea typeface="Century Gothic"/>
                <a:cs typeface="Century Gothic"/>
                <a:sym typeface="Century Gothic"/>
              </a:defRPr>
            </a:pPr>
            <a:r>
              <a:t>    text-align: center;</a:t>
            </a:r>
          </a:p>
          <a:p>
            <a:pPr algn="just">
              <a:defRPr sz="1600">
                <a:solidFill>
                  <a:schemeClr val="accent2">
                    <a:satOff val="-17172"/>
                    <a:lumOff val="-11098"/>
                  </a:schemeClr>
                </a:solidFill>
                <a:latin typeface="Century Gothic"/>
                <a:ea typeface="Century Gothic"/>
                <a:cs typeface="Century Gothic"/>
                <a:sym typeface="Century Gothic"/>
              </a:defRPr>
            </a:pPr>
            <a:r>
              <a:t>    background: url("bg.jpg") left / auto 100% no-repeat;</a:t>
            </a:r>
          </a:p>
          <a:p>
            <a:pPr algn="just">
              <a:defRPr sz="1600">
                <a:solidFill>
                  <a:schemeClr val="accent2">
                    <a:satOff val="-17172"/>
                    <a:lumOff val="-11098"/>
                  </a:schemeClr>
                </a:solidFill>
                <a:latin typeface="Century Gothic"/>
                <a:ea typeface="Century Gothic"/>
                <a:cs typeface="Century Gothic"/>
                <a:sym typeface="Century Gothic"/>
              </a:defRPr>
            </a:pPr>
            <a:r>
              <a:t>}</a:t>
            </a:r>
          </a:p>
          <a:p>
            <a:pPr algn="just">
              <a:defRPr sz="1600">
                <a:solidFill>
                  <a:schemeClr val="accent2">
                    <a:satOff val="-17172"/>
                    <a:lumOff val="-11098"/>
                  </a:schemeClr>
                </a:solidFill>
                <a:latin typeface="Century Gothic"/>
                <a:ea typeface="Century Gothic"/>
                <a:cs typeface="Century Gothic"/>
                <a:sym typeface="Century Gothic"/>
              </a:defRPr>
            </a:pPr>
            <a:r>
              <a:t>nav {</a:t>
            </a:r>
          </a:p>
          <a:p>
            <a:pPr algn="just">
              <a:defRPr sz="1600">
                <a:solidFill>
                  <a:schemeClr val="accent2">
                    <a:satOff val="-17172"/>
                    <a:lumOff val="-11098"/>
                  </a:schemeClr>
                </a:solidFill>
                <a:latin typeface="Century Gothic"/>
                <a:ea typeface="Century Gothic"/>
                <a:cs typeface="Century Gothic"/>
                <a:sym typeface="Century Gothic"/>
              </a:defRPr>
            </a:pPr>
            <a:r>
              <a:t>    font-size: 16pt;</a:t>
            </a:r>
          </a:p>
          <a:p>
            <a:pPr algn="just">
              <a:defRPr sz="1600">
                <a:solidFill>
                  <a:schemeClr val="accent2">
                    <a:satOff val="-17172"/>
                    <a:lumOff val="-11098"/>
                  </a:schemeClr>
                </a:solidFill>
                <a:latin typeface="Century Gothic"/>
                <a:ea typeface="Century Gothic"/>
                <a:cs typeface="Century Gothic"/>
                <a:sym typeface="Century Gothic"/>
              </a:defRPr>
            </a:pPr>
            <a:r>
              <a:t>    width: 150px;</a:t>
            </a:r>
          </a:p>
          <a:p>
            <a:pPr algn="just">
              <a:defRPr sz="1600">
                <a:solidFill>
                  <a:schemeClr val="accent2">
                    <a:satOff val="-17172"/>
                    <a:lumOff val="-11098"/>
                  </a:schemeClr>
                </a:solidFill>
                <a:latin typeface="Century Gothic"/>
                <a:ea typeface="Century Gothic"/>
                <a:cs typeface="Century Gothic"/>
                <a:sym typeface="Century Gothic"/>
              </a:defRPr>
            </a:pPr>
            <a:r>
              <a:t>    float: left;</a:t>
            </a:r>
          </a:p>
          <a:p>
            <a:pPr algn="just">
              <a:defRPr sz="1600">
                <a:solidFill>
                  <a:schemeClr val="accent2">
                    <a:satOff val="-17172"/>
                    <a:lumOff val="-11098"/>
                  </a:schemeClr>
                </a:solidFill>
                <a:latin typeface="Century Gothic"/>
                <a:ea typeface="Century Gothic"/>
                <a:cs typeface="Century Gothic"/>
                <a:sym typeface="Century Gothic"/>
              </a:defRPr>
            </a:pPr>
            <a:r>
              <a:t>}</a:t>
            </a:r>
          </a:p>
          <a:p>
            <a:pPr algn="just">
              <a:defRPr sz="1600">
                <a:solidFill>
                  <a:schemeClr val="accent2">
                    <a:satOff val="-17172"/>
                    <a:lumOff val="-11098"/>
                  </a:schemeClr>
                </a:solidFill>
                <a:latin typeface="Century Gothic"/>
                <a:ea typeface="Century Gothic"/>
                <a:cs typeface="Century Gothic"/>
                <a:sym typeface="Century Gothic"/>
              </a:defRPr>
            </a:pPr>
            <a:r>
              <a:t>nav a {</a:t>
            </a:r>
          </a:p>
          <a:p>
            <a:pPr algn="just">
              <a:defRPr sz="1600">
                <a:solidFill>
                  <a:schemeClr val="accent2">
                    <a:satOff val="-17172"/>
                    <a:lumOff val="-11098"/>
                  </a:schemeClr>
                </a:solidFill>
                <a:latin typeface="Century Gothic"/>
                <a:ea typeface="Century Gothic"/>
                <a:cs typeface="Century Gothic"/>
                <a:sym typeface="Century Gothic"/>
              </a:defRPr>
            </a:pPr>
            <a:r>
              <a:t>    display: block;</a:t>
            </a:r>
          </a:p>
          <a:p>
            <a:pPr algn="just">
              <a:defRPr sz="1600">
                <a:solidFill>
                  <a:schemeClr val="accent2">
                    <a:satOff val="-17172"/>
                    <a:lumOff val="-11098"/>
                  </a:schemeClr>
                </a:solidFill>
                <a:latin typeface="Century Gothic"/>
                <a:ea typeface="Century Gothic"/>
                <a:cs typeface="Century Gothic"/>
                <a:sym typeface="Century Gothic"/>
              </a:defRPr>
            </a:pPr>
            <a:r>
              <a:t>    margin: 10px 0px;</a:t>
            </a:r>
          </a:p>
          <a:p>
            <a:pPr algn="just">
              <a:defRPr sz="1600">
                <a:solidFill>
                  <a:schemeClr val="accent2">
                    <a:satOff val="-17172"/>
                    <a:lumOff val="-11098"/>
                  </a:schemeClr>
                </a:solidFill>
                <a:latin typeface="Century Gothic"/>
                <a:ea typeface="Century Gothic"/>
                <a:cs typeface="Century Gothic"/>
                <a:sym typeface="Century Gothic"/>
              </a:defRPr>
            </a:pPr>
            <a:r>
              <a:t>}</a:t>
            </a:r>
          </a:p>
          <a:p>
            <a:pPr algn="just">
              <a:defRPr sz="1600">
                <a:solidFill>
                  <a:schemeClr val="accent2">
                    <a:satOff val="-17172"/>
                    <a:lumOff val="-11098"/>
                  </a:schemeClr>
                </a:solidFill>
                <a:latin typeface="Century Gothic"/>
                <a:ea typeface="Century Gothic"/>
                <a:cs typeface="Century Gothic"/>
                <a:sym typeface="Century Gothic"/>
              </a:defRPr>
            </a:pPr>
            <a:r>
              <a:t>section {</a:t>
            </a:r>
          </a:p>
          <a:p>
            <a:pPr algn="just">
              <a:defRPr sz="1600">
                <a:solidFill>
                  <a:schemeClr val="accent2">
                    <a:satOff val="-17172"/>
                    <a:lumOff val="-11098"/>
                  </a:schemeClr>
                </a:solidFill>
                <a:latin typeface="Century Gothic"/>
                <a:ea typeface="Century Gothic"/>
                <a:cs typeface="Century Gothic"/>
                <a:sym typeface="Century Gothic"/>
              </a:defRPr>
            </a:pPr>
            <a:r>
              <a:t>    margin-left: 170px;</a:t>
            </a:r>
          </a:p>
          <a:p>
            <a:pPr algn="just">
              <a:defRPr sz="1600">
                <a:solidFill>
                  <a:schemeClr val="accent2">
                    <a:satOff val="-17172"/>
                    <a:lumOff val="-11098"/>
                  </a:schemeClr>
                </a:solidFill>
                <a:latin typeface="Century Gothic"/>
                <a:ea typeface="Century Gothic"/>
                <a:cs typeface="Century Gothic"/>
                <a:sym typeface="Century Gothic"/>
              </a:defRPr>
            </a:pP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Изображение" descr="Изображение"/>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Файлы, содержимое которых не обрабатывается программно, а пересылается клиенту как есть, в терминологии Django носят название статических. К таким файлам относятся, например, таблицы стилей и графические изображения, помещаемые на страницы.…"/>
          <p:cNvSpPr txBox="1"/>
          <p:nvPr/>
        </p:nvSpPr>
        <p:spPr>
          <a:xfrm>
            <a:off x="462823" y="449572"/>
            <a:ext cx="11266353" cy="5958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defRPr>
                <a:latin typeface="Century Gothic"/>
                <a:ea typeface="Century Gothic"/>
                <a:cs typeface="Century Gothic"/>
                <a:sym typeface="Century Gothic"/>
              </a:defRPr>
            </a:pPr>
            <a:r>
              <a:t>Файлы, содержимое которых не обрабатывается программно, а пересылается кли­енту как есть, в терминологии Django носят название статических. К таким фай­лам относятся, например, таблицы стилей и графические изображения, помещае­мые на страницы.</a:t>
            </a:r>
          </a:p>
          <a:p>
            <a:pPr algn="just">
              <a:defRPr>
                <a:latin typeface="Century Gothic"/>
                <a:ea typeface="Century Gothic"/>
                <a:cs typeface="Century Gothic"/>
                <a:sym typeface="Century Gothic"/>
              </a:defRPr>
            </a:pPr>
            <a:r>
              <a:t>Создадим в папке пакета приложения </a:t>
            </a:r>
            <a:r>
              <a:rPr>
                <a:solidFill>
                  <a:schemeClr val="accent3">
                    <a:lumOff val="-8313"/>
                  </a:schemeClr>
                </a:solidFill>
              </a:rPr>
              <a:t>bboard </a:t>
            </a:r>
            <a:r>
              <a:t>папку</a:t>
            </a:r>
            <a:r>
              <a:rPr>
                <a:solidFill>
                  <a:schemeClr val="accent3">
                    <a:lumOff val="-8313"/>
                  </a:schemeClr>
                </a:solidFill>
              </a:rPr>
              <a:t> static</a:t>
            </a:r>
            <a:r>
              <a:t>, а в ней— вложенную папку </a:t>
            </a:r>
            <a:r>
              <a:rPr>
                <a:solidFill>
                  <a:schemeClr val="accent3">
                    <a:lumOff val="-8313"/>
                  </a:schemeClr>
                </a:solidFill>
              </a:rPr>
              <a:t>bboard</a:t>
            </a:r>
            <a:r>
              <a:t>. В последней сохраним файлы </a:t>
            </a:r>
            <a:r>
              <a:rPr>
                <a:solidFill>
                  <a:schemeClr val="accent3">
                    <a:lumOff val="-8313"/>
                  </a:schemeClr>
                </a:solidFill>
              </a:rPr>
              <a:t>style.css </a:t>
            </a:r>
            <a:r>
              <a:t>и</a:t>
            </a:r>
            <a:r>
              <a:rPr>
                <a:solidFill>
                  <a:schemeClr val="accent3">
                    <a:lumOff val="-8313"/>
                  </a:schemeClr>
                </a:solidFill>
              </a:rPr>
              <a:t> bg.jpg</a:t>
            </a:r>
            <a:r>
              <a:t> (можно использовать любое подходящее изображение, загруженное из Интернета).</a:t>
            </a:r>
          </a:p>
          <a:p>
            <a:pPr algn="just">
              <a:defRPr>
                <a:latin typeface="Century Gothic"/>
                <a:ea typeface="Century Gothic"/>
                <a:cs typeface="Century Gothic"/>
                <a:sym typeface="Century Gothic"/>
              </a:defRPr>
            </a:pPr>
            <a:r>
              <a:t>Откроем базовый шаблон </a:t>
            </a:r>
            <a:r>
              <a:rPr>
                <a:solidFill>
                  <a:schemeClr val="accent3">
                    <a:lumOff val="-8313"/>
                  </a:schemeClr>
                </a:solidFill>
              </a:rPr>
              <a:t>layout\basic.html</a:t>
            </a:r>
            <a:endParaRPr>
              <a:solidFill>
                <a:schemeClr val="accent3">
                  <a:lumOff val="-8313"/>
                </a:schemeClr>
              </a:solidFill>
            </a:endParaRPr>
          </a:p>
          <a:p>
            <a:pPr algn="just">
              <a:defRPr>
                <a:solidFill>
                  <a:schemeClr val="accent2">
                    <a:satOff val="-17172"/>
                    <a:lumOff val="-11098"/>
                  </a:schemeClr>
                </a:solidFill>
                <a:latin typeface="Century Gothic"/>
                <a:ea typeface="Century Gothic"/>
                <a:cs typeface="Century Gothic"/>
                <a:sym typeface="Century Gothic"/>
              </a:defRPr>
            </a:pPr>
            <a:r>
              <a:t>{% load static %}</a:t>
            </a:r>
          </a:p>
          <a:p>
            <a:pPr algn="just">
              <a:defRPr>
                <a:solidFill>
                  <a:schemeClr val="accent2">
                    <a:satOff val="-17172"/>
                    <a:lumOff val="-11098"/>
                  </a:schemeClr>
                </a:solidFill>
                <a:latin typeface="Century Gothic"/>
                <a:ea typeface="Century Gothic"/>
                <a:cs typeface="Century Gothic"/>
                <a:sym typeface="Century Gothic"/>
              </a:defRPr>
            </a:pPr>
            <a:r>
              <a:t>&lt;!DOCTYPE html&gt;</a:t>
            </a:r>
          </a:p>
          <a:p>
            <a:pPr algn="just">
              <a:defRPr>
                <a:solidFill>
                  <a:schemeClr val="accent2">
                    <a:satOff val="-17172"/>
                    <a:lumOff val="-11098"/>
                  </a:schemeClr>
                </a:solidFill>
                <a:latin typeface="Century Gothic"/>
                <a:ea typeface="Century Gothic"/>
                <a:cs typeface="Century Gothic"/>
                <a:sym typeface="Century Gothic"/>
              </a:defRPr>
            </a:pPr>
            <a:r>
              <a:t>&lt;html&gt;</a:t>
            </a:r>
          </a:p>
          <a:p>
            <a:pPr algn="just">
              <a:defRPr>
                <a:solidFill>
                  <a:schemeClr val="accent2">
                    <a:satOff val="-17172"/>
                    <a:lumOff val="-11098"/>
                  </a:schemeClr>
                </a:solidFill>
                <a:latin typeface="Century Gothic"/>
                <a:ea typeface="Century Gothic"/>
                <a:cs typeface="Century Gothic"/>
                <a:sym typeface="Century Gothic"/>
              </a:defRPr>
            </a:pPr>
            <a:r>
              <a:t>    &lt;head&gt;</a:t>
            </a:r>
          </a:p>
          <a:p>
            <a:pPr algn="just">
              <a:defRPr>
                <a:solidFill>
                  <a:schemeClr val="accent2">
                    <a:satOff val="-17172"/>
                    <a:lumOff val="-11098"/>
                  </a:schemeClr>
                </a:solidFill>
                <a:latin typeface="Century Gothic"/>
                <a:ea typeface="Century Gothic"/>
                <a:cs typeface="Century Gothic"/>
                <a:sym typeface="Century Gothic"/>
              </a:defRPr>
            </a:pPr>
            <a:r>
              <a:t>       &lt;link rel="stylesheet" type="text/css"</a:t>
            </a:r>
          </a:p>
          <a:p>
            <a:pPr algn="just">
              <a:defRPr>
                <a:solidFill>
                  <a:schemeClr val="accent2">
                    <a:satOff val="-17172"/>
                    <a:lumOff val="-11098"/>
                  </a:schemeClr>
                </a:solidFill>
                <a:latin typeface="Century Gothic"/>
                <a:ea typeface="Century Gothic"/>
                <a:cs typeface="Century Gothic"/>
                <a:sym typeface="Century Gothic"/>
              </a:defRPr>
            </a:pPr>
            <a:r>
              <a:t>        href="{% static 'bboard/style.css' %}"&gt;</a:t>
            </a:r>
          </a:p>
          <a:p>
            <a:pPr algn="just">
              <a:defRPr>
                <a:solidFill>
                  <a:schemeClr val="accent2">
                    <a:satOff val="-17172"/>
                    <a:lumOff val="-11098"/>
                  </a:schemeClr>
                </a:solidFill>
                <a:latin typeface="Century Gothic"/>
                <a:ea typeface="Century Gothic"/>
                <a:cs typeface="Century Gothic"/>
                <a:sym typeface="Century Gothic"/>
              </a:defRPr>
            </a:pPr>
            <a:r>
              <a:t>    &lt;/head&gt;</a:t>
            </a:r>
          </a:p>
          <a:p>
            <a:pPr algn="just">
              <a:defRPr>
                <a:solidFill>
                  <a:schemeClr val="accent2">
                    <a:satOff val="-17172"/>
                    <a:lumOff val="-11098"/>
                  </a:schemeClr>
                </a:solidFill>
                <a:latin typeface="Century Gothic"/>
                <a:ea typeface="Century Gothic"/>
                <a:cs typeface="Century Gothic"/>
                <a:sym typeface="Century Gothic"/>
              </a:defRPr>
            </a:pPr>
            <a:r>
              <a:t>&lt;/html&gt;</a:t>
            </a:r>
          </a:p>
          <a:p>
            <a:pPr algn="just">
              <a:defRPr>
                <a:latin typeface="Century Gothic"/>
                <a:ea typeface="Century Gothic"/>
                <a:cs typeface="Century Gothic"/>
                <a:sym typeface="Century Gothic"/>
              </a:defRPr>
            </a:pPr>
            <a:r>
              <a:t>Тег шаблонизатора load загружает указанный в нем модуль расширения, содержа­щий дополнительные теги и фильтры. В нашем случае выполняется загрузка моду­ля static, который содержит теги для вставки ссылок на статические файлы.</a:t>
            </a:r>
          </a:p>
          <a:p>
            <a:pPr algn="just">
              <a:defRPr>
                <a:latin typeface="Century Gothic"/>
                <a:ea typeface="Century Gothic"/>
                <a:cs typeface="Century Gothic"/>
                <a:sym typeface="Century Gothic"/>
              </a:defRPr>
            </a:pPr>
            <a:r>
              <a:t>Один из этих тегов — static — генерирует полный интернет-адрес статического файла на основе заданного в нем пути относительно папки static. Мы исполь­зуем его, чтобы вставить в HTML-тег </a:t>
            </a:r>
            <a:r>
              <a:rPr>
                <a:solidFill>
                  <a:schemeClr val="accent3">
                    <a:lumOff val="-8313"/>
                  </a:schemeClr>
                </a:solidFill>
              </a:rPr>
              <a:t>&lt;link&gt;</a:t>
            </a:r>
            <a:r>
              <a:t> интернет-адрес таблицы стилей </a:t>
            </a:r>
            <a:r>
              <a:rPr>
                <a:solidFill>
                  <a:schemeClr val="accent3">
                    <a:lumOff val="-8313"/>
                  </a:schemeClr>
                </a:solidFill>
              </a:rPr>
              <a:t>bboard\style.css</a:t>
            </a: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Установка фреймворка"/>
          <p:cNvSpPr txBox="1"/>
          <p:nvPr/>
        </p:nvSpPr>
        <p:spPr>
          <a:xfrm>
            <a:off x="2884058" y="371261"/>
            <a:ext cx="6423875" cy="713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sz="4000">
                <a:solidFill>
                  <a:srgbClr val="262626"/>
                </a:solidFill>
                <a:latin typeface="Century Gothic"/>
                <a:ea typeface="Century Gothic"/>
                <a:cs typeface="Century Gothic"/>
                <a:sym typeface="Century Gothic"/>
              </a:defRPr>
            </a:lvl1pPr>
          </a:lstStyle>
          <a:p>
            <a:pPr/>
            <a:r>
              <a:t>Установка фреймворка</a:t>
            </a:r>
          </a:p>
        </p:txBody>
      </p:sp>
      <p:sp>
        <p:nvSpPr>
          <p:cNvPr id="158" name="Установить Django проще всего посредством утилиты pip, поставляемой в составе Python и выполняющей установку дополнительных библиотек из интернет- репозитория PyPI. Запустим командную строку и введем в ней такую команду:…"/>
          <p:cNvSpPr txBox="1"/>
          <p:nvPr/>
        </p:nvSpPr>
        <p:spPr>
          <a:xfrm>
            <a:off x="651019" y="1801958"/>
            <a:ext cx="10889962" cy="3254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Установить Django проще всего посредством утилиты pip, поставляемой в составе Python и выполняющей установку дополнительных библиотек из интернет- репозитория PyPI. Запустим командную строку и введем в ней такую команду:</a:t>
            </a:r>
          </a:p>
          <a:p>
            <a:pPr algn="just">
              <a:defRPr>
                <a:solidFill>
                  <a:schemeClr val="accent2">
                    <a:satOff val="-17172"/>
                    <a:lumOff val="-11098"/>
                  </a:schemeClr>
                </a:solidFill>
              </a:defRPr>
            </a:pPr>
            <a:r>
              <a:t>pip install django</a:t>
            </a:r>
            <a:endParaRPr sz="1400">
              <a:solidFill>
                <a:srgbClr val="D5D5D5"/>
              </a:solidFill>
            </a:endParaRPr>
          </a:p>
          <a:p>
            <a:pPr algn="just"/>
            <a:r>
              <a:t>Помимо Django, будут установлены библиотеки </a:t>
            </a:r>
            <a:r>
              <a:rPr b="1"/>
              <a:t>pytz</a:t>
            </a:r>
            <a:r>
              <a:t> (обрабатывает временны́е отметки — комбинации даты и времени), </a:t>
            </a:r>
            <a:r>
              <a:rPr b="1"/>
              <a:t>sqlparse</a:t>
            </a:r>
            <a:r>
              <a:t> (служит для разбора SQL-кода) и </a:t>
            </a:r>
            <a:r>
              <a:rPr b="1"/>
              <a:t>asgiref</a:t>
            </a:r>
            <a:r>
              <a:t> (реализует интерфейс ASGI, посредством которого эксплуатационный веб-сервер взаимодействует с сайтом, написанным на Django), необходимые фреймворку для работы. Не удаляйте эти библиотеки!</a:t>
            </a:r>
          </a:p>
          <a:p>
            <a:pPr algn="just"/>
            <a:r>
              <a:t>Спустя некоторое время установка закончится, о чем </a:t>
            </a:r>
            <a:r>
              <a:rPr b="1"/>
              <a:t>pip</a:t>
            </a:r>
            <a:r>
              <a:t> нам обязательно сообщит:</a:t>
            </a:r>
          </a:p>
          <a:p>
            <a:pPr algn="just">
              <a:defRPr>
                <a:solidFill>
                  <a:schemeClr val="accent3">
                    <a:lumOff val="-8313"/>
                  </a:schemeClr>
                </a:solidFill>
              </a:defRPr>
            </a:pPr>
            <a:r>
              <a:t>Successfully installed Django-3.0.2 asgiref-3.2.3 pytz-2019.3</a:t>
            </a:r>
          </a:p>
          <a:p>
            <a:pPr algn="just">
              <a:defRPr>
                <a:solidFill>
                  <a:schemeClr val="accent3">
                    <a:lumOff val="-8313"/>
                  </a:schemeClr>
                </a:solidFill>
              </a:defRPr>
            </a:pPr>
            <a:r>
              <a:t>sqlparse-0.3.0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СавонVTI">
  <a:themeElements>
    <a:clrScheme name="СавонVTI">
      <a:dk1>
        <a:srgbClr val="000000"/>
      </a:dk1>
      <a:lt1>
        <a:srgbClr val="000000"/>
      </a:lt1>
      <a:dk2>
        <a:srgbClr val="A7A7A7"/>
      </a:dk2>
      <a:lt2>
        <a:srgbClr val="535353"/>
      </a:lt2>
      <a:accent1>
        <a:srgbClr val="57903F"/>
      </a:accent1>
      <a:accent2>
        <a:srgbClr val="F03F2B"/>
      </a:accent2>
      <a:accent3>
        <a:srgbClr val="3488A0"/>
      </a:accent3>
      <a:accent4>
        <a:srgbClr val="F8D22F"/>
      </a:accent4>
      <a:accent5>
        <a:srgbClr val="5CC6D6"/>
      </a:accent5>
      <a:accent6>
        <a:srgbClr val="B8D233"/>
      </a:accent6>
      <a:hlink>
        <a:srgbClr val="0000FF"/>
      </a:hlink>
      <a:folHlink>
        <a:srgbClr val="FF00FF"/>
      </a:folHlink>
    </a:clrScheme>
    <a:fontScheme name="СавонVTI">
      <a:majorFont>
        <a:latin typeface="Calibri"/>
        <a:ea typeface="Calibri"/>
        <a:cs typeface="Calibri"/>
      </a:majorFont>
      <a:minorFont>
        <a:latin typeface="Helvetica"/>
        <a:ea typeface="Helvetica"/>
        <a:cs typeface="Helvetica"/>
      </a:minorFont>
    </a:fontScheme>
    <a:fmtScheme name="Савон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12700" dir="5400000">
              <a:srgbClr val="000000">
                <a:alpha val="63000"/>
              </a:srgbClr>
            </a:outerShdw>
          </a:effectLst>
        </a:effectStyle>
        <a:effectStyle>
          <a:effectLst>
            <a:outerShdw sx="100000" sy="100000" kx="0" ky="0" algn="b" rotWithShape="0" blurRad="38100" dist="12700" dir="5400000">
              <a:srgbClr val="000000">
                <a:alpha val="63000"/>
              </a:srgbClr>
            </a:outerShdw>
          </a:effectLst>
        </a:effectStyle>
        <a:effectStyle>
          <a:effectLst>
            <a:outerShdw sx="100000" sy="100000" kx="0" ky="0" algn="b" rotWithShape="0" blurRad="38100" dist="12700" dir="540000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12700" dir="5400000">
            <a:srgbClr val="000000">
              <a:alpha val="63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12700" dir="5400000">
            <a:srgbClr val="000000">
              <a:alpha val="63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СавонVTI">
  <a:themeElements>
    <a:clrScheme name="СавонVTI">
      <a:dk1>
        <a:srgbClr val="000000"/>
      </a:dk1>
      <a:lt1>
        <a:srgbClr val="FFFFFF"/>
      </a:lt1>
      <a:dk2>
        <a:srgbClr val="A7A7A7"/>
      </a:dk2>
      <a:lt2>
        <a:srgbClr val="535353"/>
      </a:lt2>
      <a:accent1>
        <a:srgbClr val="57903F"/>
      </a:accent1>
      <a:accent2>
        <a:srgbClr val="F03F2B"/>
      </a:accent2>
      <a:accent3>
        <a:srgbClr val="3488A0"/>
      </a:accent3>
      <a:accent4>
        <a:srgbClr val="F8D22F"/>
      </a:accent4>
      <a:accent5>
        <a:srgbClr val="5CC6D6"/>
      </a:accent5>
      <a:accent6>
        <a:srgbClr val="B8D233"/>
      </a:accent6>
      <a:hlink>
        <a:srgbClr val="0000FF"/>
      </a:hlink>
      <a:folHlink>
        <a:srgbClr val="FF00FF"/>
      </a:folHlink>
    </a:clrScheme>
    <a:fontScheme name="СавонVTI">
      <a:majorFont>
        <a:latin typeface="Calibri"/>
        <a:ea typeface="Calibri"/>
        <a:cs typeface="Calibri"/>
      </a:majorFont>
      <a:minorFont>
        <a:latin typeface="Helvetica"/>
        <a:ea typeface="Helvetica"/>
        <a:cs typeface="Helvetica"/>
      </a:minorFont>
    </a:fontScheme>
    <a:fmtScheme name="Савон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12700" dir="5400000">
              <a:srgbClr val="000000">
                <a:alpha val="63000"/>
              </a:srgbClr>
            </a:outerShdw>
          </a:effectLst>
        </a:effectStyle>
        <a:effectStyle>
          <a:effectLst>
            <a:outerShdw sx="100000" sy="100000" kx="0" ky="0" algn="b" rotWithShape="0" blurRad="38100" dist="12700" dir="5400000">
              <a:srgbClr val="000000">
                <a:alpha val="63000"/>
              </a:srgbClr>
            </a:outerShdw>
          </a:effectLst>
        </a:effectStyle>
        <a:effectStyle>
          <a:effectLst>
            <a:outerShdw sx="100000" sy="100000" kx="0" ky="0" algn="b" rotWithShape="0" blurRad="38100" dist="12700" dir="540000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12700" dir="5400000">
            <a:srgbClr val="000000">
              <a:alpha val="63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12700" dir="5400000">
            <a:srgbClr val="000000">
              <a:alpha val="63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